
<file path=[Content_Types].xml><?xml version="1.0" encoding="utf-8"?>
<Types xmlns="http://schemas.openxmlformats.org/package/2006/content-types">
  <Default Extension="emf" ContentType="image/x-emf"/>
  <Default Extension="fntdata" ContentType="application/x-fontdata"/>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7"/>
  </p:notesMasterIdLst>
  <p:sldIdLst>
    <p:sldId id="256" r:id="rId2"/>
    <p:sldId id="257" r:id="rId3"/>
    <p:sldId id="258" r:id="rId4"/>
    <p:sldId id="268" r:id="rId5"/>
    <p:sldId id="259" r:id="rId6"/>
    <p:sldId id="260" r:id="rId7"/>
    <p:sldId id="261" r:id="rId8"/>
    <p:sldId id="262" r:id="rId9"/>
    <p:sldId id="263" r:id="rId10"/>
    <p:sldId id="264" r:id="rId11"/>
    <p:sldId id="265" r:id="rId12"/>
    <p:sldId id="266" r:id="rId13"/>
    <p:sldId id="267" r:id="rId14"/>
    <p:sldId id="269" r:id="rId15"/>
    <p:sldId id="270" r:id="rId16"/>
  </p:sldIdLst>
  <p:sldSz cx="9144000" cy="5143500" type="screen16x9"/>
  <p:notesSz cx="6858000" cy="9144000"/>
  <p:embeddedFontLst>
    <p:embeddedFont>
      <p:font typeface="Calibri" panose="020F0502020204030204" pitchFamily="34" charset="0"/>
      <p:regular r:id="rId18"/>
      <p:bold r:id="rId19"/>
      <p:italic r:id="rId20"/>
      <p:boldItalic r:id="rId21"/>
    </p:embeddedFont>
    <p:embeddedFont>
      <p:font typeface="Lato" panose="020F0502020204030203" pitchFamily="34" charset="77"/>
      <p:regular r:id="rId22"/>
      <p:bold r:id="rId23"/>
      <p:italic r:id="rId24"/>
      <p:boldItalic r:id="rId25"/>
    </p:embeddedFont>
    <p:embeddedFont>
      <p:font typeface="Nunito" pitchFamily="2" charset="77"/>
      <p:regular r:id="rId26"/>
      <p:bold r:id="rId27"/>
      <p:italic r:id="rId28"/>
      <p:boldItalic r:id="rId29"/>
    </p:embeddedFont>
    <p:embeddedFont>
      <p:font typeface="Proxima Nova" panose="02000506030000020004" pitchFamily="2" charset="0"/>
      <p:regular r:id="rId30"/>
      <p:bold r:id="rId31"/>
      <p:italic r:id="rId32"/>
      <p:boldItalic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SorterView">
  <p:normalViewPr>
    <p:restoredLeft sz="15592"/>
    <p:restoredTop sz="79003"/>
  </p:normalViewPr>
  <p:slideViewPr>
    <p:cSldViewPr snapToGrid="0">
      <p:cViewPr>
        <p:scale>
          <a:sx n="86" d="100"/>
          <a:sy n="86" d="100"/>
        </p:scale>
        <p:origin x="1696" y="560"/>
      </p:cViewPr>
      <p:guideLst>
        <p:guide orient="horz" pos="1620"/>
        <p:guide pos="2880"/>
      </p:guideLst>
    </p:cSldViewPr>
  </p:slideViewPr>
  <p:outlineViewPr>
    <p:cViewPr>
      <p:scale>
        <a:sx n="33" d="100"/>
        <a:sy n="33" d="100"/>
      </p:scale>
      <p:origin x="0" y="0"/>
    </p:cViewPr>
  </p:outlineViewPr>
  <p:notesTextViewPr>
    <p:cViewPr>
      <p:scale>
        <a:sx n="1" d="1"/>
        <a:sy n="1" d="1"/>
      </p:scale>
      <p:origin x="0" y="-272"/>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font" Target="fonts/font1.fntdata"/><Relationship Id="rId26" Type="http://schemas.openxmlformats.org/officeDocument/2006/relationships/font" Target="fonts/font9.fntdata"/><Relationship Id="rId21" Type="http://schemas.openxmlformats.org/officeDocument/2006/relationships/font" Target="fonts/font4.fntdata"/><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5" Type="http://schemas.openxmlformats.org/officeDocument/2006/relationships/font" Target="fonts/font8.fntdata"/><Relationship Id="rId33" Type="http://schemas.openxmlformats.org/officeDocument/2006/relationships/font" Target="fonts/font1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3.fntdata"/><Relationship Id="rId29" Type="http://schemas.openxmlformats.org/officeDocument/2006/relationships/font" Target="fonts/font1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7.fntdata"/><Relationship Id="rId32" Type="http://schemas.openxmlformats.org/officeDocument/2006/relationships/font" Target="fonts/font15.fntdata"/><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6.fntdata"/><Relationship Id="rId28" Type="http://schemas.openxmlformats.org/officeDocument/2006/relationships/font" Target="fonts/font11.fntdata"/><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2.fntdata"/><Relationship Id="rId31" Type="http://schemas.openxmlformats.org/officeDocument/2006/relationships/font" Target="fonts/font1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5.fntdata"/><Relationship Id="rId27" Type="http://schemas.openxmlformats.org/officeDocument/2006/relationships/font" Target="fonts/font10.fntdata"/><Relationship Id="rId30" Type="http://schemas.openxmlformats.org/officeDocument/2006/relationships/font" Target="fonts/font13.fntdata"/><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6" name="Google Shape;126;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Hi, today I’m going to talk about my honours research project. My project was deep learning for analysing immune cell interactions. I researched deep learning methods as a way of analysing interactions between immune cells. </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g81cb9dad71_0_4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81cb9dad71_0_4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I will know talk about the results of my experiments. As we can see autoencoder reconstruction performance is pretty good, considering the image on the left is made of 110,592 pixels and the image on the right was reconstructed from a representation of that image made of a thousand pixels. </a:t>
            </a:r>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7f57f265af_0_6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7f57f265af_0_6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Now to answer the question: can we find an underlying structure in the images of immune cells? </a:t>
            </a:r>
            <a:endParaRPr dirty="0"/>
          </a:p>
          <a:p>
            <a:pPr marL="0" lvl="0" indent="0" algn="l" rtl="0">
              <a:spcBef>
                <a:spcPts val="0"/>
              </a:spcBef>
              <a:spcAft>
                <a:spcPts val="0"/>
              </a:spcAft>
              <a:buNone/>
            </a:pPr>
            <a:endParaRPr lang="en-US" dirty="0"/>
          </a:p>
          <a:p>
            <a:pPr marL="0" lvl="0" indent="0" algn="l" rtl="0">
              <a:spcBef>
                <a:spcPts val="0"/>
              </a:spcBef>
              <a:spcAft>
                <a:spcPts val="0"/>
              </a:spcAft>
              <a:buNone/>
            </a:pPr>
            <a:r>
              <a:rPr lang="en-GB" dirty="0"/>
              <a:t>I plotted the UMAP projections of the images and added their experimental labels at the plotting step. The purple clusters are images considered Faulty. I first needed to compare it to a baseline performance. The image on the left is a UMAP projection ran on the images before they have been reduced in dimensions. The image on the right is after.  We were expecting 3 clusters but did not really achieve that, although we can see that the autoencoder did not corrupt the images as the projection look similar, and some smaller clusters still emerge. It is also worth noting that the projection on the left took an hour to compute, while the reduced one took less than a minute.</a:t>
            </a:r>
            <a:endParaRPr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7f57f265af_0_6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7f57f265af_0_6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And for my other question, can we quantify interaction in unseen images of immune cells? The answer seems to be yes. The graph here shows a plot of the lines of best fit for our predicted values compared to our true values. So if the predicted value is close to the true value it should lie in the diagonal. There are some errors but overall I got a RMSE score of 1.838, which is in the unit of overlap so in percentage. We can also visually see that the predicted values follow the trend of the line quite well. </a:t>
            </a:r>
            <a:endParaRPr dirty="0"/>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81cb9dad71_0_4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81cb9dad71_0_4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300" dirty="0">
                <a:solidFill>
                  <a:schemeClr val="dk2"/>
                </a:solidFill>
                <a:latin typeface="Calibri"/>
                <a:ea typeface="Calibri"/>
                <a:cs typeface="Calibri"/>
                <a:sym typeface="Calibri"/>
              </a:rPr>
              <a:t>I had two aims to my research: answering these questions. </a:t>
            </a:r>
            <a:endParaRPr sz="1300" dirty="0">
              <a:solidFill>
                <a:schemeClr val="dk2"/>
              </a:solidFill>
              <a:latin typeface="Calibri"/>
              <a:ea typeface="Calibri"/>
              <a:cs typeface="Calibri"/>
              <a:sym typeface="Calibri"/>
            </a:endParaRPr>
          </a:p>
          <a:p>
            <a:pPr marL="0" lvl="0" indent="0" algn="l" rtl="0">
              <a:lnSpc>
                <a:spcPct val="115000"/>
              </a:lnSpc>
              <a:spcBef>
                <a:spcPts val="1600"/>
              </a:spcBef>
              <a:spcAft>
                <a:spcPts val="0"/>
              </a:spcAft>
              <a:buNone/>
            </a:pPr>
            <a:r>
              <a:rPr lang="en-GB" sz="1300" dirty="0">
                <a:solidFill>
                  <a:schemeClr val="dk2"/>
                </a:solidFill>
                <a:latin typeface="Calibri"/>
                <a:ea typeface="Calibri"/>
                <a:cs typeface="Calibri"/>
                <a:sym typeface="Calibri"/>
              </a:rPr>
              <a:t>Have I found an underlying structure in images? it does not seem so, but this could be down to multiple factors. it could be that we picked too small of a window size which gave us too much of a local view and not global enough. it could also be that there are too many experimental conditions behind each image, so datasets should be carefully curated. however autoencoders work on this data and are a good founding block for working with high dimensional images.</a:t>
            </a:r>
          </a:p>
          <a:p>
            <a:pPr marL="0" lvl="0" indent="0" algn="l" rtl="0">
              <a:lnSpc>
                <a:spcPct val="115000"/>
              </a:lnSpc>
              <a:spcBef>
                <a:spcPts val="1600"/>
              </a:spcBef>
              <a:spcAft>
                <a:spcPts val="0"/>
              </a:spcAft>
              <a:buNone/>
            </a:pPr>
            <a:endParaRPr sz="1300" dirty="0">
              <a:solidFill>
                <a:schemeClr val="dk2"/>
              </a:solidFill>
              <a:latin typeface="Calibri"/>
              <a:ea typeface="Calibri"/>
              <a:cs typeface="Calibri"/>
              <a:sym typeface="Calibri"/>
            </a:endParaRPr>
          </a:p>
          <a:p>
            <a:pPr marL="0" lvl="0" indent="0" algn="l" rtl="0">
              <a:lnSpc>
                <a:spcPct val="115000"/>
              </a:lnSpc>
              <a:spcBef>
                <a:spcPts val="1600"/>
              </a:spcBef>
              <a:spcAft>
                <a:spcPts val="0"/>
              </a:spcAft>
              <a:buNone/>
            </a:pPr>
            <a:r>
              <a:rPr lang="en-GB" sz="1300" dirty="0">
                <a:solidFill>
                  <a:schemeClr val="dk2"/>
                </a:solidFill>
                <a:latin typeface="Calibri"/>
                <a:ea typeface="Calibri"/>
                <a:cs typeface="Calibri"/>
                <a:sym typeface="Calibri"/>
              </a:rPr>
              <a:t>Was I able to quantify interaction from these images? Yes. RMSE score for our regression model was low. The autoencoder worked well for reducing the dimensions of images while keeping their important features.</a:t>
            </a:r>
            <a:endParaRPr sz="1300" dirty="0">
              <a:solidFill>
                <a:schemeClr val="dk2"/>
              </a:solidFill>
              <a:latin typeface="Calibri"/>
              <a:ea typeface="Calibri"/>
              <a:cs typeface="Calibri"/>
              <a:sym typeface="Calibri"/>
            </a:endParaRPr>
          </a:p>
          <a:p>
            <a:pPr marL="0" lvl="0" indent="0" algn="l" rtl="0">
              <a:lnSpc>
                <a:spcPct val="115000"/>
              </a:lnSpc>
              <a:spcBef>
                <a:spcPts val="1600"/>
              </a:spcBef>
              <a:spcAft>
                <a:spcPts val="0"/>
              </a:spcAft>
              <a:buNone/>
            </a:pPr>
            <a:r>
              <a:rPr lang="en-GB" sz="1300" dirty="0">
                <a:solidFill>
                  <a:schemeClr val="dk2"/>
                </a:solidFill>
                <a:latin typeface="Calibri"/>
                <a:ea typeface="Calibri"/>
                <a:cs typeface="Calibri"/>
                <a:sym typeface="Calibri"/>
              </a:rPr>
              <a:t>Of course our regression model is limited by the metric it uses. other metrics could be crafted to best suit the task, to account for things like agglomeration of cells around another (without overlap).</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81cb9dad71_0_4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81cb9dad71_0_4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600"/>
              </a:spcBef>
              <a:spcAft>
                <a:spcPts val="0"/>
              </a:spcAft>
              <a:buNone/>
            </a:pPr>
            <a:r>
              <a:rPr lang="en-GB" sz="1300" dirty="0">
                <a:solidFill>
                  <a:schemeClr val="dk2"/>
                </a:solidFill>
                <a:latin typeface="Calibri"/>
                <a:ea typeface="Calibri"/>
                <a:cs typeface="Calibri"/>
                <a:sym typeface="Calibri"/>
              </a:rPr>
              <a:t>To conclude, Immunology research is important for us to better understand our immune system and how to protect ourselves from alien forces like viruses.</a:t>
            </a:r>
            <a:endParaRPr sz="1300" dirty="0">
              <a:solidFill>
                <a:schemeClr val="dk2"/>
              </a:solidFill>
              <a:latin typeface="Calibri"/>
              <a:ea typeface="Calibri"/>
              <a:cs typeface="Calibri"/>
              <a:sym typeface="Calibri"/>
            </a:endParaRPr>
          </a:p>
          <a:p>
            <a:pPr marL="0" lvl="0" indent="0" algn="l" rtl="0">
              <a:lnSpc>
                <a:spcPct val="115000"/>
              </a:lnSpc>
              <a:spcBef>
                <a:spcPts val="1600"/>
              </a:spcBef>
              <a:spcAft>
                <a:spcPts val="0"/>
              </a:spcAft>
              <a:buNone/>
            </a:pPr>
            <a:r>
              <a:rPr lang="en-GB" sz="1300" dirty="0">
                <a:solidFill>
                  <a:schemeClr val="dk2"/>
                </a:solidFill>
                <a:latin typeface="Calibri"/>
                <a:ea typeface="Calibri"/>
                <a:cs typeface="Calibri"/>
                <a:sym typeface="Calibri"/>
              </a:rPr>
              <a:t>There seems to be a gap in research in applying deep learning to the analysis of images of immune cells, even though closely related fields have shown successful results</a:t>
            </a:r>
          </a:p>
          <a:p>
            <a:pPr marL="0" lvl="0" indent="0" algn="l" rtl="0">
              <a:lnSpc>
                <a:spcPct val="115000"/>
              </a:lnSpc>
              <a:spcBef>
                <a:spcPts val="1600"/>
              </a:spcBef>
              <a:spcAft>
                <a:spcPts val="0"/>
              </a:spcAft>
              <a:buNone/>
            </a:pPr>
            <a:endParaRPr lang="en-GB" sz="1300" dirty="0">
              <a:solidFill>
                <a:schemeClr val="dk2"/>
              </a:solidFill>
              <a:latin typeface="Calibri"/>
              <a:ea typeface="Calibri"/>
              <a:cs typeface="Calibri"/>
              <a:sym typeface="Calibri"/>
            </a:endParaRPr>
          </a:p>
          <a:p>
            <a:pPr marL="0" lvl="0" indent="0" algn="l" rtl="0">
              <a:lnSpc>
                <a:spcPct val="115000"/>
              </a:lnSpc>
              <a:spcBef>
                <a:spcPts val="1600"/>
              </a:spcBef>
              <a:spcAft>
                <a:spcPts val="0"/>
              </a:spcAft>
              <a:buNone/>
            </a:pPr>
            <a:r>
              <a:rPr lang="en-GB" sz="1300" dirty="0">
                <a:solidFill>
                  <a:schemeClr val="dk2"/>
                </a:solidFill>
                <a:latin typeface="Calibri"/>
                <a:ea typeface="Calibri"/>
                <a:cs typeface="Calibri"/>
                <a:sym typeface="Calibri"/>
              </a:rPr>
              <a:t>The research that has been conducted here only represents a sub-division of what could be possible with deep learning. Future work could include looking at the morphology of cells in terms of size or granularity for example, using deep segmentation models for feature extraction.  Deep learning models could also allow researchers to develop label-free experiments. </a:t>
            </a:r>
          </a:p>
          <a:p>
            <a:pPr marL="0" lvl="0" indent="0" algn="l" rtl="0">
              <a:lnSpc>
                <a:spcPct val="115000"/>
              </a:lnSpc>
              <a:spcBef>
                <a:spcPts val="1600"/>
              </a:spcBef>
              <a:spcAft>
                <a:spcPts val="0"/>
              </a:spcAft>
              <a:buNone/>
            </a:pPr>
            <a:endParaRPr lang="en-GB" sz="1300" dirty="0">
              <a:solidFill>
                <a:schemeClr val="dk2"/>
              </a:solidFill>
              <a:latin typeface="Calibri"/>
              <a:cs typeface="Calibri"/>
              <a:sym typeface="Calibri"/>
            </a:endParaRPr>
          </a:p>
          <a:p>
            <a:pPr marL="0" lvl="0" indent="0" algn="l" rtl="0">
              <a:lnSpc>
                <a:spcPct val="115000"/>
              </a:lnSpc>
              <a:spcBef>
                <a:spcPts val="1600"/>
              </a:spcBef>
              <a:spcAft>
                <a:spcPts val="0"/>
              </a:spcAft>
              <a:buNone/>
            </a:pPr>
            <a:r>
              <a:rPr lang="en-GB" sz="1300" dirty="0">
                <a:solidFill>
                  <a:schemeClr val="dk2"/>
                </a:solidFill>
                <a:latin typeface="Calibri"/>
                <a:cs typeface="Calibri"/>
                <a:sym typeface="Calibri"/>
              </a:rPr>
              <a:t>Thank you for listening!</a:t>
            </a:r>
            <a:endParaRPr dirty="0"/>
          </a:p>
        </p:txBody>
      </p:sp>
    </p:spTree>
    <p:extLst>
      <p:ext uri="{BB962C8B-B14F-4D97-AF65-F5344CB8AC3E}">
        <p14:creationId xmlns:p14="http://schemas.microsoft.com/office/powerpoint/2010/main" val="596527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
        <p:cNvGrpSpPr/>
        <p:nvPr/>
      </p:nvGrpSpPr>
      <p:grpSpPr>
        <a:xfrm>
          <a:off x="0" y="0"/>
          <a:ext cx="0" cy="0"/>
          <a:chOff x="0" y="0"/>
          <a:chExt cx="0" cy="0"/>
        </a:xfrm>
      </p:grpSpPr>
      <p:sp>
        <p:nvSpPr>
          <p:cNvPr id="131" name="Google Shape;131;g81cb9dad71_0_47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2" name="Google Shape;132;g81cb9dad71_0_47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GB" sz="1000" dirty="0"/>
              <a:t>To talk about the motivation for the project, I need to go into some immunology background. So let’s talk about our immune system. </a:t>
            </a:r>
            <a:endParaRPr sz="1000" dirty="0"/>
          </a:p>
          <a:p>
            <a:pPr marL="0" lvl="0" indent="0" algn="l" rtl="0">
              <a:lnSpc>
                <a:spcPct val="115000"/>
              </a:lnSpc>
              <a:spcBef>
                <a:spcPts val="1200"/>
              </a:spcBef>
              <a:spcAft>
                <a:spcPts val="0"/>
              </a:spcAft>
              <a:buNone/>
            </a:pPr>
            <a:r>
              <a:rPr lang="en-GB" sz="1000" dirty="0"/>
              <a:t>Our immune system is our protective shield against pathogens. It functions by discriminating between what is part of our self, and what isn’t, and fighting what is alien to it. You can picture it as a speed date. Our immune cells go on quick date with each other, and depending on how much they are compatible, they will generate a positive reaction, so an immune reaction, or a negative reaction → either a lack of reaction or an attack against itself.</a:t>
            </a:r>
            <a:endParaRPr sz="1000" dirty="0"/>
          </a:p>
          <a:p>
            <a:pPr marL="0" lvl="0" indent="0" algn="l" rtl="0">
              <a:lnSpc>
                <a:spcPct val="115000"/>
              </a:lnSpc>
              <a:spcBef>
                <a:spcPts val="1200"/>
              </a:spcBef>
              <a:spcAft>
                <a:spcPts val="0"/>
              </a:spcAft>
              <a:buNone/>
            </a:pPr>
            <a:r>
              <a:rPr lang="en-GB" sz="1000" dirty="0"/>
              <a:t>Like on a date, the interactions between immune cells can be enhanced by the use of foreign substances -- drugs. Studying the reactions of immune cells under the influence of different types of drugs is key to the development of drugs for diseases such as viral infections, cancer or auto-immune diseases. So this is why studying immune cell interactions is interesting.</a:t>
            </a:r>
            <a:endParaRPr sz="1000" dirty="0"/>
          </a:p>
          <a:p>
            <a:pPr marL="0" lvl="0" indent="0" algn="l" rtl="0">
              <a:lnSpc>
                <a:spcPct val="115000"/>
              </a:lnSpc>
              <a:spcBef>
                <a:spcPts val="1200"/>
              </a:spcBef>
              <a:spcAft>
                <a:spcPts val="0"/>
              </a:spcAft>
              <a:buNone/>
            </a:pPr>
            <a:r>
              <a:rPr lang="en-GB" sz="1000" dirty="0"/>
              <a:t>The immune cells we are interested in in this case are T-cells (in blue), and Dendritic cells (in purple). The interaction between T-cells and dendritic cells is key in generating the antibodies we need to fight dangerous substances such as viruses.</a:t>
            </a:r>
            <a:endParaRPr sz="1000" dirty="0"/>
          </a:p>
          <a:p>
            <a:pPr marL="0" lvl="0" indent="0" algn="l" rtl="0">
              <a:lnSpc>
                <a:spcPct val="115000"/>
              </a:lnSpc>
              <a:spcBef>
                <a:spcPts val="1200"/>
              </a:spcBef>
              <a:spcAft>
                <a:spcPts val="1600"/>
              </a:spcAft>
              <a:buClr>
                <a:schemeClr val="dk2"/>
              </a:buClr>
              <a:buSzPts val="1100"/>
              <a:buFont typeface="Arial"/>
              <a:buNone/>
            </a:pPr>
            <a:endParaRPr sz="1800" dirty="0">
              <a:solidFill>
                <a:schemeClr val="dk2"/>
              </a:solidFill>
              <a:latin typeface="Lato"/>
              <a:ea typeface="Lato"/>
              <a:cs typeface="Lato"/>
              <a:sym typeface="Lato"/>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81cb9dad71_0_4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81cb9dad71_0_4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1200"/>
              </a:spcBef>
              <a:spcAft>
                <a:spcPts val="0"/>
              </a:spcAft>
              <a:buNone/>
            </a:pPr>
            <a:r>
              <a:rPr lang="en-GB" sz="1000" dirty="0"/>
              <a:t>We want to apply deep learning to this immunology context because studying immune cells could be particularly studied to deep learning</a:t>
            </a:r>
            <a:endParaRPr sz="1000" dirty="0"/>
          </a:p>
          <a:p>
            <a:pPr marL="0" lvl="0" indent="0" algn="l" rtl="0">
              <a:lnSpc>
                <a:spcPct val="115000"/>
              </a:lnSpc>
              <a:spcBef>
                <a:spcPts val="1200"/>
              </a:spcBef>
              <a:spcAft>
                <a:spcPts val="0"/>
              </a:spcAft>
              <a:buNone/>
            </a:pPr>
            <a:r>
              <a:rPr lang="en-GB" sz="1000" dirty="0"/>
              <a:t>The reactions are often studied through pictures of immune cells by immunology researchers. Immunology researchers at the university of </a:t>
            </a:r>
            <a:r>
              <a:rPr lang="en-GB" sz="1000" dirty="0" err="1"/>
              <a:t>glasgow</a:t>
            </a:r>
            <a:r>
              <a:rPr lang="en-GB" sz="1000" dirty="0"/>
              <a:t> have provided us with a large amount of high-dimensional data </a:t>
            </a:r>
            <a:endParaRPr sz="1300" dirty="0">
              <a:solidFill>
                <a:schemeClr val="dk2"/>
              </a:solidFill>
              <a:latin typeface="Calibri"/>
              <a:ea typeface="Calibri"/>
              <a:cs typeface="Calibri"/>
              <a:sym typeface="Calibri"/>
            </a:endParaRPr>
          </a:p>
          <a:p>
            <a:pPr marL="0" lvl="0" indent="0" algn="l" rtl="0">
              <a:lnSpc>
                <a:spcPct val="115000"/>
              </a:lnSpc>
              <a:spcBef>
                <a:spcPts val="1200"/>
              </a:spcBef>
              <a:spcAft>
                <a:spcPts val="0"/>
              </a:spcAft>
              <a:buNone/>
            </a:pPr>
            <a:r>
              <a:rPr lang="en-GB" sz="1300" dirty="0">
                <a:solidFill>
                  <a:schemeClr val="dk2"/>
                </a:solidFill>
                <a:latin typeface="Calibri"/>
                <a:ea typeface="Calibri"/>
                <a:cs typeface="Calibri"/>
                <a:sym typeface="Calibri"/>
              </a:rPr>
              <a:t>Previous research has shown neural networks are efficient in processing images: </a:t>
            </a:r>
            <a:r>
              <a:rPr lang="en-GB" dirty="0">
                <a:solidFill>
                  <a:schemeClr val="dk2"/>
                </a:solidFill>
                <a:latin typeface="Calibri"/>
                <a:ea typeface="Calibri"/>
                <a:cs typeface="Calibri"/>
                <a:sym typeface="Calibri"/>
              </a:rPr>
              <a:t>recent advances have successfully applied deep learning to cancer research </a:t>
            </a:r>
            <a:endParaRPr dirty="0">
              <a:solidFill>
                <a:schemeClr val="dk2"/>
              </a:solidFill>
              <a:latin typeface="Calibri"/>
              <a:ea typeface="Calibri"/>
              <a:cs typeface="Calibri"/>
              <a:sym typeface="Calibri"/>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
        <p:cNvGrpSpPr/>
        <p:nvPr/>
      </p:nvGrpSpPr>
      <p:grpSpPr>
        <a:xfrm>
          <a:off x="0" y="0"/>
          <a:ext cx="0" cy="0"/>
          <a:chOff x="0" y="0"/>
          <a:chExt cx="0" cy="0"/>
        </a:xfrm>
      </p:grpSpPr>
      <p:sp>
        <p:nvSpPr>
          <p:cNvPr id="142" name="Google Shape;142;g81cb9dad71_0_4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3" name="Google Shape;143;g81cb9dad71_0_4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11150" algn="l" rtl="0">
              <a:lnSpc>
                <a:spcPct val="115000"/>
              </a:lnSpc>
              <a:spcBef>
                <a:spcPts val="1600"/>
              </a:spcBef>
              <a:spcAft>
                <a:spcPts val="0"/>
              </a:spcAft>
              <a:buClr>
                <a:schemeClr val="dk2"/>
              </a:buClr>
              <a:buSzPts val="1300"/>
              <a:buFont typeface="Calibri"/>
              <a:buChar char="●"/>
            </a:pPr>
            <a:r>
              <a:rPr lang="en-GB" sz="1300" dirty="0">
                <a:solidFill>
                  <a:schemeClr val="dk2"/>
                </a:solidFill>
                <a:latin typeface="Calibri"/>
                <a:ea typeface="Calibri"/>
                <a:cs typeface="Calibri"/>
                <a:sym typeface="Calibri"/>
              </a:rPr>
              <a:t>We want to explore the use of autoencoders for analysing these images</a:t>
            </a:r>
            <a:endParaRPr sz="1300" dirty="0">
              <a:solidFill>
                <a:schemeClr val="dk2"/>
              </a:solidFill>
              <a:latin typeface="Calibri"/>
              <a:ea typeface="Calibri"/>
              <a:cs typeface="Calibri"/>
              <a:sym typeface="Calibri"/>
            </a:endParaRPr>
          </a:p>
          <a:p>
            <a:pPr marL="457200" lvl="0" indent="-311150" algn="l" rtl="0">
              <a:lnSpc>
                <a:spcPct val="115000"/>
              </a:lnSpc>
              <a:spcBef>
                <a:spcPts val="0"/>
              </a:spcBef>
              <a:spcAft>
                <a:spcPts val="0"/>
              </a:spcAft>
              <a:buClr>
                <a:schemeClr val="dk2"/>
              </a:buClr>
              <a:buSzPts val="1300"/>
              <a:buFont typeface="Calibri"/>
              <a:buChar char="●"/>
            </a:pPr>
            <a:r>
              <a:rPr lang="en-GB" sz="1300" dirty="0">
                <a:solidFill>
                  <a:schemeClr val="dk2"/>
                </a:solidFill>
                <a:latin typeface="Calibri"/>
                <a:ea typeface="Calibri"/>
                <a:cs typeface="Calibri"/>
                <a:sym typeface="Calibri"/>
              </a:rPr>
              <a:t>An autoencoder is a type of neural network with a symmetrical inner structure which is trained to map its input to its output while reducing the dimensions from the input. The idea is to obtain a smaller representation of the input that can be efficiently reconstructed.</a:t>
            </a:r>
            <a:endParaRPr sz="1300" dirty="0">
              <a:solidFill>
                <a:schemeClr val="dk2"/>
              </a:solidFill>
              <a:latin typeface="Calibri"/>
              <a:ea typeface="Calibri"/>
              <a:cs typeface="Calibri"/>
              <a:sym typeface="Calibri"/>
            </a:endParaRPr>
          </a:p>
          <a:p>
            <a:pPr marL="0" lvl="0" indent="0" algn="l" rtl="0">
              <a:lnSpc>
                <a:spcPct val="115000"/>
              </a:lnSpc>
              <a:spcBef>
                <a:spcPts val="1600"/>
              </a:spcBef>
              <a:spcAft>
                <a:spcPts val="0"/>
              </a:spcAft>
              <a:buNone/>
            </a:pPr>
            <a:r>
              <a:rPr lang="en-GB" sz="1300" dirty="0">
                <a:solidFill>
                  <a:schemeClr val="dk2"/>
                </a:solidFill>
                <a:latin typeface="Calibri"/>
                <a:ea typeface="Calibri"/>
                <a:cs typeface="Calibri"/>
                <a:sym typeface="Calibri"/>
              </a:rPr>
              <a:t>This gives two parts to my research:</a:t>
            </a:r>
            <a:endParaRPr sz="1300" dirty="0">
              <a:solidFill>
                <a:schemeClr val="dk2"/>
              </a:solidFill>
              <a:latin typeface="Calibri"/>
              <a:ea typeface="Calibri"/>
              <a:cs typeface="Calibri"/>
              <a:sym typeface="Calibri"/>
            </a:endParaRPr>
          </a:p>
          <a:p>
            <a:pPr marL="914400" lvl="1" indent="-298450" algn="l" rtl="0">
              <a:lnSpc>
                <a:spcPct val="115000"/>
              </a:lnSpc>
              <a:spcBef>
                <a:spcPts val="1600"/>
              </a:spcBef>
              <a:spcAft>
                <a:spcPts val="0"/>
              </a:spcAft>
              <a:buClr>
                <a:schemeClr val="dk2"/>
              </a:buClr>
              <a:buSzPts val="1100"/>
              <a:buFont typeface="Calibri"/>
              <a:buChar char="○"/>
            </a:pPr>
            <a:r>
              <a:rPr lang="en-GB" dirty="0">
                <a:solidFill>
                  <a:schemeClr val="dk2"/>
                </a:solidFill>
                <a:latin typeface="Calibri"/>
                <a:ea typeface="Calibri"/>
                <a:cs typeface="Calibri"/>
                <a:sym typeface="Calibri"/>
              </a:rPr>
              <a:t>Unsupervised learning → visualisation of the data in 2D plane with the UMAP visualisation technique </a:t>
            </a:r>
            <a:endParaRPr dirty="0">
              <a:solidFill>
                <a:schemeClr val="dk2"/>
              </a:solidFill>
              <a:latin typeface="Calibri"/>
              <a:ea typeface="Calibri"/>
              <a:cs typeface="Calibri"/>
              <a:sym typeface="Calibri"/>
            </a:endParaRPr>
          </a:p>
          <a:p>
            <a:pPr marL="914400" lvl="1" indent="-298450" algn="l" rtl="0">
              <a:lnSpc>
                <a:spcPct val="115000"/>
              </a:lnSpc>
              <a:spcBef>
                <a:spcPts val="0"/>
              </a:spcBef>
              <a:spcAft>
                <a:spcPts val="0"/>
              </a:spcAft>
              <a:buClr>
                <a:schemeClr val="dk2"/>
              </a:buClr>
              <a:buSzPts val="1100"/>
              <a:buFont typeface="Calibri"/>
              <a:buChar char="○"/>
            </a:pPr>
            <a:r>
              <a:rPr lang="en-GB" dirty="0">
                <a:solidFill>
                  <a:schemeClr val="dk2"/>
                </a:solidFill>
                <a:latin typeface="Calibri"/>
                <a:ea typeface="Calibri"/>
                <a:cs typeface="Calibri"/>
                <a:sym typeface="Calibri"/>
              </a:rPr>
              <a:t>Building block for supervised learning → regression model</a:t>
            </a:r>
            <a:endParaRPr dirty="0"/>
          </a:p>
        </p:txBody>
      </p:sp>
    </p:spTree>
    <p:extLst>
      <p:ext uri="{BB962C8B-B14F-4D97-AF65-F5344CB8AC3E}">
        <p14:creationId xmlns:p14="http://schemas.microsoft.com/office/powerpoint/2010/main" val="20001839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
        <p:cNvGrpSpPr/>
        <p:nvPr/>
      </p:nvGrpSpPr>
      <p:grpSpPr>
        <a:xfrm>
          <a:off x="0" y="0"/>
          <a:ext cx="0" cy="0"/>
          <a:chOff x="0" y="0"/>
          <a:chExt cx="0" cy="0"/>
        </a:xfrm>
      </p:grpSpPr>
      <p:sp>
        <p:nvSpPr>
          <p:cNvPr id="148" name="Google Shape;148;g722d1df17f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 name="Google Shape;149;g722d1df17f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These were the aims of my experiments:</a:t>
            </a:r>
            <a:endParaRPr dirty="0"/>
          </a:p>
          <a:p>
            <a:pPr marL="457200" lvl="0" indent="-298450" algn="l" rtl="0">
              <a:spcBef>
                <a:spcPts val="0"/>
              </a:spcBef>
              <a:spcAft>
                <a:spcPts val="0"/>
              </a:spcAft>
              <a:buSzPts val="1100"/>
              <a:buChar char="-"/>
            </a:pPr>
            <a:r>
              <a:rPr lang="en-GB" dirty="0"/>
              <a:t>Is there an underlying structure in images of immune cells under different experimental conditions?</a:t>
            </a:r>
            <a:endParaRPr dirty="0"/>
          </a:p>
          <a:p>
            <a:pPr marL="457200" lvl="0" indent="0" algn="l" rtl="0">
              <a:spcBef>
                <a:spcPts val="0"/>
              </a:spcBef>
              <a:spcAft>
                <a:spcPts val="0"/>
              </a:spcAft>
              <a:buNone/>
            </a:pPr>
            <a:r>
              <a:rPr lang="en-GB" dirty="0"/>
              <a:t>→ autoencoder + visualisation technique can help me with that</a:t>
            </a:r>
            <a:endParaRPr dirty="0"/>
          </a:p>
          <a:p>
            <a:pPr marL="457200" lvl="0" indent="0" algn="l" rtl="0">
              <a:spcBef>
                <a:spcPts val="0"/>
              </a:spcBef>
              <a:spcAft>
                <a:spcPts val="0"/>
              </a:spcAft>
              <a:buNone/>
            </a:pPr>
            <a:endParaRPr dirty="0"/>
          </a:p>
          <a:p>
            <a:pPr marL="457200" lvl="0" indent="-298450" algn="l" rtl="0">
              <a:spcBef>
                <a:spcPts val="0"/>
              </a:spcBef>
              <a:spcAft>
                <a:spcPts val="0"/>
              </a:spcAft>
              <a:buSzPts val="1100"/>
              <a:buChar char="-"/>
            </a:pPr>
            <a:r>
              <a:rPr lang="en-GB" dirty="0"/>
              <a:t>Can I quantify interaction between cells from an image of immune cells?</a:t>
            </a:r>
            <a:endParaRPr dirty="0"/>
          </a:p>
          <a:p>
            <a:pPr marL="457200" lvl="0" indent="0" algn="l" rtl="0">
              <a:spcBef>
                <a:spcPts val="0"/>
              </a:spcBef>
              <a:spcAft>
                <a:spcPts val="0"/>
              </a:spcAft>
              <a:buNone/>
            </a:pPr>
            <a:r>
              <a:rPr lang="en-GB" dirty="0"/>
              <a:t>I can do this with a deep regression model</a:t>
            </a:r>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7f6d988795_1_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7f6d988795_1_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To illustrate, these are some raw images of immune cells we were provided. we have T-cells in a well on the left, and dendritic cells in a well on the right. both the images were taken from the same setup, but we have a separate picture for each because the cells were loaded with different fluorescent dyes.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72003708e0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72003708e0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So what did I build? I will walk through this system diagram to explain what I developed. All development was done using Python and </a:t>
            </a:r>
            <a:r>
              <a:rPr lang="en-GB" dirty="0" err="1"/>
              <a:t>Keras</a:t>
            </a:r>
            <a:r>
              <a:rPr lang="en-GB" dirty="0"/>
              <a:t>.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GB" dirty="0"/>
              <a:t>I took the raw pictures of immune cells and created a dataset from sub-images by passing a sliding window over the images. Because the images were of such high dimensions, I was able to split it up into sub-images. This allowed me to get more detail from the image as well as create a bigger dataset. </a:t>
            </a:r>
          </a:p>
          <a:p>
            <a:pPr marL="0" lvl="0" indent="0" algn="l" rtl="0">
              <a:spcBef>
                <a:spcPts val="0"/>
              </a:spcBef>
              <a:spcAft>
                <a:spcPts val="0"/>
              </a:spcAft>
              <a:buNone/>
            </a:pPr>
            <a:endParaRPr dirty="0"/>
          </a:p>
          <a:p>
            <a:pPr marL="0" lvl="0" indent="0" algn="l" rtl="0">
              <a:spcBef>
                <a:spcPts val="0"/>
              </a:spcBef>
              <a:spcAft>
                <a:spcPts val="0"/>
              </a:spcAft>
              <a:buNone/>
            </a:pPr>
            <a:r>
              <a:rPr lang="en-GB" dirty="0"/>
              <a:t>I then combined the images into a RGB image so that the cells could be seen on the same plane together.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GB" dirty="0"/>
              <a:t>First this dataset was used on its own for training an autoencoder in unsupervised learning. I took the coded representations of the images from the bottleneck of the network and used UMAP to project this data onto a two-dimensional plane to evaluate whether or not there was an underlying structure in the data.</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GB" dirty="0"/>
              <a:t>Then in a second development effort, I developed a regression model that would predict an ‘interaction measure’ from the images of immune cells. The idea was that ‘interaction’ would be defined as immune cells overlapping in our images. We obtained an ‘interaction metric’ by segmenting the images and calculating the intersection-over-union of the binary masks obtained in order to get a % of overlap between the immune cells.</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GB" dirty="0"/>
              <a:t>These metrics were fed alongside the images to a regression model that was built on top of the autoencoder. The aim was to train the regression model for it to be able to predict a quantity of interaction in unseen images. </a:t>
            </a: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7f6d988795_1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7f6d988795_1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I will now go over some implementation specifics. </a:t>
            </a:r>
            <a:endParaRPr dirty="0"/>
          </a:p>
          <a:p>
            <a:pPr marL="0" lvl="0" indent="0" algn="l" rtl="0">
              <a:spcBef>
                <a:spcPts val="0"/>
              </a:spcBef>
              <a:spcAft>
                <a:spcPts val="0"/>
              </a:spcAft>
              <a:buNone/>
            </a:pPr>
            <a:endParaRPr dirty="0"/>
          </a:p>
          <a:p>
            <a:pPr marL="0" lvl="0" indent="0" algn="l" rtl="0">
              <a:spcBef>
                <a:spcPts val="0"/>
              </a:spcBef>
              <a:spcAft>
                <a:spcPts val="0"/>
              </a:spcAft>
              <a:buNone/>
            </a:pPr>
            <a:r>
              <a:rPr lang="en-GB" dirty="0"/>
              <a:t>This diagram shows the structure of the autoencoder. I built a convolutional autoencoder as we were dealing with images. I reduce the image dimensions a total of 5 times to reduce the original dimensions tenfold. I used a structure of convolution with parametric </a:t>
            </a:r>
            <a:r>
              <a:rPr lang="en-GB" dirty="0" err="1"/>
              <a:t>relu</a:t>
            </a:r>
            <a:r>
              <a:rPr lang="en-GB" dirty="0"/>
              <a:t> activation accompanied followed by </a:t>
            </a:r>
            <a:r>
              <a:rPr lang="en-GB" dirty="0" err="1"/>
              <a:t>downsampling</a:t>
            </a:r>
            <a:r>
              <a:rPr lang="en-GB" dirty="0"/>
              <a:t> operations. </a:t>
            </a:r>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g7f6d988795_1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7f6d988795_1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From this autoencoder I built a regression model. I kept it quite simple. The first part of the model is the same as the first part of the autoencoder as you can see. I then use two fully connected layers separated by dropout to build a robust prediction. we use a linear activation in our final layer, but it is constrained in the kernel so it does not output negative values. </a:t>
            </a: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accent6"/>
        </a:solidFill>
        <a:effectLst/>
      </p:bgPr>
    </p:bg>
    <p:spTree>
      <p:nvGrpSpPr>
        <p:cNvPr id="1" name="Shape 9"/>
        <p:cNvGrpSpPr/>
        <p:nvPr/>
      </p:nvGrpSpPr>
      <p:grpSpPr>
        <a:xfrm>
          <a:off x="0" y="0"/>
          <a:ext cx="0" cy="0"/>
          <a:chOff x="0" y="0"/>
          <a:chExt cx="0" cy="0"/>
        </a:xfrm>
      </p:grpSpPr>
      <p:sp>
        <p:nvSpPr>
          <p:cNvPr id="10" name="Google Shape;10;p2"/>
          <p:cNvSpPr/>
          <p:nvPr/>
        </p:nvSpPr>
        <p:spPr>
          <a:xfrm>
            <a:off x="31" y="2824500"/>
            <a:ext cx="7370400" cy="23190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3582600" y="1550700"/>
            <a:ext cx="5561400" cy="35928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rot="10800000">
            <a:off x="5058905" y="0"/>
            <a:ext cx="4085100" cy="20526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p:nvPr/>
        </p:nvSpPr>
        <p:spPr>
          <a:xfrm>
            <a:off x="20327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 name="Google Shape;14;p2"/>
          <p:cNvGrpSpPr/>
          <p:nvPr/>
        </p:nvGrpSpPr>
        <p:grpSpPr>
          <a:xfrm>
            <a:off x="255200" y="592"/>
            <a:ext cx="2250363" cy="1044300"/>
            <a:chOff x="255200" y="592"/>
            <a:chExt cx="2250363" cy="1044300"/>
          </a:xfrm>
        </p:grpSpPr>
        <p:sp>
          <p:nvSpPr>
            <p:cNvPr id="15" name="Google Shape;15;p2"/>
            <p:cNvSpPr/>
            <p:nvPr/>
          </p:nvSpPr>
          <p:spPr>
            <a:xfrm>
              <a:off x="764063"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509632"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255200" y="592"/>
              <a:ext cx="1741500" cy="10443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 name="Google Shape;18;p2"/>
          <p:cNvGrpSpPr/>
          <p:nvPr/>
        </p:nvGrpSpPr>
        <p:grpSpPr>
          <a:xfrm>
            <a:off x="905395" y="592"/>
            <a:ext cx="2250363" cy="1044300"/>
            <a:chOff x="905395" y="592"/>
            <a:chExt cx="2250363" cy="1044300"/>
          </a:xfrm>
        </p:grpSpPr>
        <p:sp>
          <p:nvSpPr>
            <p:cNvPr id="19" name="Google Shape;19;p2"/>
            <p:cNvSpPr/>
            <p:nvPr/>
          </p:nvSpPr>
          <p:spPr>
            <a:xfrm>
              <a:off x="1414258"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159826"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905395" y="592"/>
              <a:ext cx="1741500" cy="1044300"/>
            </a:xfrm>
            <a:prstGeom prst="parallelogram">
              <a:avLst>
                <a:gd name="adj" fmla="val 153193"/>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 name="Google Shape;22;p2"/>
          <p:cNvGrpSpPr/>
          <p:nvPr/>
        </p:nvGrpSpPr>
        <p:grpSpPr>
          <a:xfrm>
            <a:off x="7057468" y="5088"/>
            <a:ext cx="1851282" cy="752108"/>
            <a:chOff x="6917201" y="0"/>
            <a:chExt cx="2227777" cy="863400"/>
          </a:xfrm>
        </p:grpSpPr>
        <p:sp>
          <p:nvSpPr>
            <p:cNvPr id="23" name="Google Shape;23;p2"/>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2"/>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26;p2"/>
          <p:cNvGrpSpPr/>
          <p:nvPr/>
        </p:nvGrpSpPr>
        <p:grpSpPr>
          <a:xfrm>
            <a:off x="6553032" y="4217852"/>
            <a:ext cx="2389068" cy="925737"/>
            <a:chOff x="6917201" y="0"/>
            <a:chExt cx="2227777" cy="863400"/>
          </a:xfrm>
        </p:grpSpPr>
        <p:sp>
          <p:nvSpPr>
            <p:cNvPr id="27" name="Google Shape;27;p2"/>
            <p:cNvSpPr/>
            <p:nvPr/>
          </p:nvSpPr>
          <p:spPr>
            <a:xfrm>
              <a:off x="7641677"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7279439"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6917201" y="0"/>
              <a:ext cx="1503300" cy="863400"/>
            </a:xfrm>
            <a:prstGeom prst="parallelogram">
              <a:avLst>
                <a:gd name="adj" fmla="val 158024"/>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 name="Google Shape;30;p2"/>
          <p:cNvGrpSpPr/>
          <p:nvPr/>
        </p:nvGrpSpPr>
        <p:grpSpPr>
          <a:xfrm>
            <a:off x="199149" y="4055652"/>
            <a:ext cx="2795414" cy="1083308"/>
            <a:chOff x="6917201" y="0"/>
            <a:chExt cx="2227777" cy="863400"/>
          </a:xfrm>
        </p:grpSpPr>
        <p:sp>
          <p:nvSpPr>
            <p:cNvPr id="31" name="Google Shape;31;p2"/>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4" name="Google Shape;34;p2"/>
          <p:cNvSpPr txBox="1">
            <a:spLocks noGrp="1"/>
          </p:cNvSpPr>
          <p:nvPr>
            <p:ph type="ctrTitle"/>
          </p:nvPr>
        </p:nvSpPr>
        <p:spPr>
          <a:xfrm>
            <a:off x="1858703" y="1822833"/>
            <a:ext cx="5361300" cy="14481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800"/>
              <a:buNone/>
              <a:defRPr sz="3800"/>
            </a:lvl1pPr>
            <a:lvl2pPr lvl="1" algn="ctr" rtl="0">
              <a:spcBef>
                <a:spcPts val="0"/>
              </a:spcBef>
              <a:spcAft>
                <a:spcPts val="0"/>
              </a:spcAft>
              <a:buSzPts val="3800"/>
              <a:buNone/>
              <a:defRPr sz="3800"/>
            </a:lvl2pPr>
            <a:lvl3pPr lvl="2" algn="ctr" rtl="0">
              <a:spcBef>
                <a:spcPts val="0"/>
              </a:spcBef>
              <a:spcAft>
                <a:spcPts val="0"/>
              </a:spcAft>
              <a:buSzPts val="3800"/>
              <a:buNone/>
              <a:defRPr sz="3800"/>
            </a:lvl3pPr>
            <a:lvl4pPr lvl="3" algn="ctr" rtl="0">
              <a:spcBef>
                <a:spcPts val="0"/>
              </a:spcBef>
              <a:spcAft>
                <a:spcPts val="0"/>
              </a:spcAft>
              <a:buSzPts val="3800"/>
              <a:buNone/>
              <a:defRPr sz="3800"/>
            </a:lvl4pPr>
            <a:lvl5pPr lvl="4" algn="ctr" rtl="0">
              <a:spcBef>
                <a:spcPts val="0"/>
              </a:spcBef>
              <a:spcAft>
                <a:spcPts val="0"/>
              </a:spcAft>
              <a:buSzPts val="3800"/>
              <a:buNone/>
              <a:defRPr sz="3800"/>
            </a:lvl5pPr>
            <a:lvl6pPr lvl="5" algn="ctr" rtl="0">
              <a:spcBef>
                <a:spcPts val="0"/>
              </a:spcBef>
              <a:spcAft>
                <a:spcPts val="0"/>
              </a:spcAft>
              <a:buSzPts val="3800"/>
              <a:buNone/>
              <a:defRPr sz="3800"/>
            </a:lvl6pPr>
            <a:lvl7pPr lvl="6" algn="ctr" rtl="0">
              <a:spcBef>
                <a:spcPts val="0"/>
              </a:spcBef>
              <a:spcAft>
                <a:spcPts val="0"/>
              </a:spcAft>
              <a:buSzPts val="3800"/>
              <a:buNone/>
              <a:defRPr sz="3800"/>
            </a:lvl7pPr>
            <a:lvl8pPr lvl="7" algn="ctr" rtl="0">
              <a:spcBef>
                <a:spcPts val="0"/>
              </a:spcBef>
              <a:spcAft>
                <a:spcPts val="0"/>
              </a:spcAft>
              <a:buSzPts val="3800"/>
              <a:buNone/>
              <a:defRPr sz="3800"/>
            </a:lvl8pPr>
            <a:lvl9pPr lvl="8" algn="ctr" rtl="0">
              <a:spcBef>
                <a:spcPts val="0"/>
              </a:spcBef>
              <a:spcAft>
                <a:spcPts val="0"/>
              </a:spcAft>
              <a:buSzPts val="3800"/>
              <a:buNone/>
              <a:defRPr sz="3800"/>
            </a:lvl9pPr>
          </a:lstStyle>
          <a:p>
            <a:endParaRPr/>
          </a:p>
        </p:txBody>
      </p:sp>
      <p:sp>
        <p:nvSpPr>
          <p:cNvPr id="35" name="Google Shape;35;p2"/>
          <p:cNvSpPr txBox="1">
            <a:spLocks noGrp="1"/>
          </p:cNvSpPr>
          <p:nvPr>
            <p:ph type="subTitle" idx="1"/>
          </p:nvPr>
        </p:nvSpPr>
        <p:spPr>
          <a:xfrm>
            <a:off x="1858700" y="3413158"/>
            <a:ext cx="5361300" cy="522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lt1"/>
              </a:buClr>
              <a:buSzPts val="1600"/>
              <a:buNone/>
              <a:defRPr sz="1600">
                <a:solidFill>
                  <a:schemeClr val="lt1"/>
                </a:solidFill>
              </a:defRPr>
            </a:lvl1pPr>
            <a:lvl2pPr lvl="1" algn="ctr" rtl="0">
              <a:lnSpc>
                <a:spcPct val="100000"/>
              </a:lnSpc>
              <a:spcBef>
                <a:spcPts val="0"/>
              </a:spcBef>
              <a:spcAft>
                <a:spcPts val="0"/>
              </a:spcAft>
              <a:buClr>
                <a:schemeClr val="lt1"/>
              </a:buClr>
              <a:buSzPts val="1600"/>
              <a:buNone/>
              <a:defRPr sz="1600">
                <a:solidFill>
                  <a:schemeClr val="lt1"/>
                </a:solidFill>
              </a:defRPr>
            </a:lvl2pPr>
            <a:lvl3pPr lvl="2" algn="ctr" rtl="0">
              <a:lnSpc>
                <a:spcPct val="100000"/>
              </a:lnSpc>
              <a:spcBef>
                <a:spcPts val="0"/>
              </a:spcBef>
              <a:spcAft>
                <a:spcPts val="0"/>
              </a:spcAft>
              <a:buClr>
                <a:schemeClr val="lt1"/>
              </a:buClr>
              <a:buSzPts val="1600"/>
              <a:buNone/>
              <a:defRPr sz="1600">
                <a:solidFill>
                  <a:schemeClr val="lt1"/>
                </a:solidFill>
              </a:defRPr>
            </a:lvl3pPr>
            <a:lvl4pPr lvl="3" algn="ctr" rtl="0">
              <a:lnSpc>
                <a:spcPct val="100000"/>
              </a:lnSpc>
              <a:spcBef>
                <a:spcPts val="0"/>
              </a:spcBef>
              <a:spcAft>
                <a:spcPts val="0"/>
              </a:spcAft>
              <a:buClr>
                <a:schemeClr val="lt1"/>
              </a:buClr>
              <a:buSzPts val="1600"/>
              <a:buNone/>
              <a:defRPr sz="1600">
                <a:solidFill>
                  <a:schemeClr val="lt1"/>
                </a:solidFill>
              </a:defRPr>
            </a:lvl4pPr>
            <a:lvl5pPr lvl="4" algn="ctr" rtl="0">
              <a:lnSpc>
                <a:spcPct val="100000"/>
              </a:lnSpc>
              <a:spcBef>
                <a:spcPts val="0"/>
              </a:spcBef>
              <a:spcAft>
                <a:spcPts val="0"/>
              </a:spcAft>
              <a:buClr>
                <a:schemeClr val="lt1"/>
              </a:buClr>
              <a:buSzPts val="1600"/>
              <a:buNone/>
              <a:defRPr sz="1600">
                <a:solidFill>
                  <a:schemeClr val="lt1"/>
                </a:solidFill>
              </a:defRPr>
            </a:lvl5pPr>
            <a:lvl6pPr lvl="5" algn="ctr" rtl="0">
              <a:lnSpc>
                <a:spcPct val="100000"/>
              </a:lnSpc>
              <a:spcBef>
                <a:spcPts val="0"/>
              </a:spcBef>
              <a:spcAft>
                <a:spcPts val="0"/>
              </a:spcAft>
              <a:buClr>
                <a:schemeClr val="lt1"/>
              </a:buClr>
              <a:buSzPts val="1600"/>
              <a:buNone/>
              <a:defRPr sz="1600">
                <a:solidFill>
                  <a:schemeClr val="lt1"/>
                </a:solidFill>
              </a:defRPr>
            </a:lvl6pPr>
            <a:lvl7pPr lvl="6" algn="ctr" rtl="0">
              <a:lnSpc>
                <a:spcPct val="100000"/>
              </a:lnSpc>
              <a:spcBef>
                <a:spcPts val="0"/>
              </a:spcBef>
              <a:spcAft>
                <a:spcPts val="0"/>
              </a:spcAft>
              <a:buClr>
                <a:schemeClr val="lt1"/>
              </a:buClr>
              <a:buSzPts val="1600"/>
              <a:buNone/>
              <a:defRPr sz="1600">
                <a:solidFill>
                  <a:schemeClr val="lt1"/>
                </a:solidFill>
              </a:defRPr>
            </a:lvl7pPr>
            <a:lvl8pPr lvl="7" algn="ctr" rtl="0">
              <a:lnSpc>
                <a:spcPct val="100000"/>
              </a:lnSpc>
              <a:spcBef>
                <a:spcPts val="0"/>
              </a:spcBef>
              <a:spcAft>
                <a:spcPts val="0"/>
              </a:spcAft>
              <a:buClr>
                <a:schemeClr val="lt1"/>
              </a:buClr>
              <a:buSzPts val="1600"/>
              <a:buNone/>
              <a:defRPr sz="1600">
                <a:solidFill>
                  <a:schemeClr val="lt1"/>
                </a:solidFill>
              </a:defRPr>
            </a:lvl8pPr>
            <a:lvl9pPr lvl="8" algn="ctr" rtl="0">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36" name="Google Shape;36;p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accent3"/>
        </a:solidFill>
        <a:effectLst/>
      </p:bgPr>
    </p:bg>
    <p:spTree>
      <p:nvGrpSpPr>
        <p:cNvPr id="1" name="Shape 109"/>
        <p:cNvGrpSpPr/>
        <p:nvPr/>
      </p:nvGrpSpPr>
      <p:grpSpPr>
        <a:xfrm>
          <a:off x="0" y="0"/>
          <a:ext cx="0" cy="0"/>
          <a:chOff x="0" y="0"/>
          <a:chExt cx="0" cy="0"/>
        </a:xfrm>
      </p:grpSpPr>
      <p:sp>
        <p:nvSpPr>
          <p:cNvPr id="110" name="Google Shape;110;p11"/>
          <p:cNvSpPr/>
          <p:nvPr/>
        </p:nvSpPr>
        <p:spPr>
          <a:xfrm flipH="1">
            <a:off x="5569200" y="2834075"/>
            <a:ext cx="3574800" cy="23094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 name="Google Shape;111;p11"/>
          <p:cNvGrpSpPr/>
          <p:nvPr/>
        </p:nvGrpSpPr>
        <p:grpSpPr>
          <a:xfrm>
            <a:off x="5959222" y="4119576"/>
            <a:ext cx="2520952" cy="1024165"/>
            <a:chOff x="6917201" y="0"/>
            <a:chExt cx="2227777" cy="863400"/>
          </a:xfrm>
        </p:grpSpPr>
        <p:sp>
          <p:nvSpPr>
            <p:cNvPr id="112" name="Google Shape;112;p11"/>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1"/>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11"/>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 name="Google Shape;115;p11"/>
          <p:cNvGrpSpPr/>
          <p:nvPr/>
        </p:nvGrpSpPr>
        <p:grpSpPr>
          <a:xfrm>
            <a:off x="199149" y="2"/>
            <a:ext cx="2795414" cy="1083308"/>
            <a:chOff x="6917201" y="0"/>
            <a:chExt cx="2227777" cy="863400"/>
          </a:xfrm>
        </p:grpSpPr>
        <p:sp>
          <p:nvSpPr>
            <p:cNvPr id="116" name="Google Shape;116;p11"/>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11"/>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11"/>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9" name="Google Shape;119;p11"/>
          <p:cNvSpPr txBox="1">
            <a:spLocks noGrp="1"/>
          </p:cNvSpPr>
          <p:nvPr>
            <p:ph type="title" hasCustomPrompt="1"/>
          </p:nvPr>
        </p:nvSpPr>
        <p:spPr>
          <a:xfrm>
            <a:off x="1385850" y="1383850"/>
            <a:ext cx="6372300" cy="1379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8600"/>
              <a:buNone/>
              <a:defRPr sz="8600">
                <a:solidFill>
                  <a:schemeClr val="dk2"/>
                </a:solidFill>
              </a:defRPr>
            </a:lvl1pPr>
            <a:lvl2pPr lvl="1" algn="ctr" rtl="0">
              <a:spcBef>
                <a:spcPts val="0"/>
              </a:spcBef>
              <a:spcAft>
                <a:spcPts val="0"/>
              </a:spcAft>
              <a:buClr>
                <a:schemeClr val="dk2"/>
              </a:buClr>
              <a:buSzPts val="8600"/>
              <a:buNone/>
              <a:defRPr sz="8600">
                <a:solidFill>
                  <a:schemeClr val="dk2"/>
                </a:solidFill>
              </a:defRPr>
            </a:lvl2pPr>
            <a:lvl3pPr lvl="2" algn="ctr" rtl="0">
              <a:spcBef>
                <a:spcPts val="0"/>
              </a:spcBef>
              <a:spcAft>
                <a:spcPts val="0"/>
              </a:spcAft>
              <a:buClr>
                <a:schemeClr val="dk2"/>
              </a:buClr>
              <a:buSzPts val="8600"/>
              <a:buNone/>
              <a:defRPr sz="8600">
                <a:solidFill>
                  <a:schemeClr val="dk2"/>
                </a:solidFill>
              </a:defRPr>
            </a:lvl3pPr>
            <a:lvl4pPr lvl="3" algn="ctr" rtl="0">
              <a:spcBef>
                <a:spcPts val="0"/>
              </a:spcBef>
              <a:spcAft>
                <a:spcPts val="0"/>
              </a:spcAft>
              <a:buClr>
                <a:schemeClr val="dk2"/>
              </a:buClr>
              <a:buSzPts val="8600"/>
              <a:buNone/>
              <a:defRPr sz="8600">
                <a:solidFill>
                  <a:schemeClr val="dk2"/>
                </a:solidFill>
              </a:defRPr>
            </a:lvl4pPr>
            <a:lvl5pPr lvl="4" algn="ctr" rtl="0">
              <a:spcBef>
                <a:spcPts val="0"/>
              </a:spcBef>
              <a:spcAft>
                <a:spcPts val="0"/>
              </a:spcAft>
              <a:buClr>
                <a:schemeClr val="dk2"/>
              </a:buClr>
              <a:buSzPts val="8600"/>
              <a:buNone/>
              <a:defRPr sz="8600">
                <a:solidFill>
                  <a:schemeClr val="dk2"/>
                </a:solidFill>
              </a:defRPr>
            </a:lvl5pPr>
            <a:lvl6pPr lvl="5" algn="ctr" rtl="0">
              <a:spcBef>
                <a:spcPts val="0"/>
              </a:spcBef>
              <a:spcAft>
                <a:spcPts val="0"/>
              </a:spcAft>
              <a:buClr>
                <a:schemeClr val="dk2"/>
              </a:buClr>
              <a:buSzPts val="8600"/>
              <a:buNone/>
              <a:defRPr sz="8600">
                <a:solidFill>
                  <a:schemeClr val="dk2"/>
                </a:solidFill>
              </a:defRPr>
            </a:lvl6pPr>
            <a:lvl7pPr lvl="6" algn="ctr" rtl="0">
              <a:spcBef>
                <a:spcPts val="0"/>
              </a:spcBef>
              <a:spcAft>
                <a:spcPts val="0"/>
              </a:spcAft>
              <a:buClr>
                <a:schemeClr val="dk2"/>
              </a:buClr>
              <a:buSzPts val="8600"/>
              <a:buNone/>
              <a:defRPr sz="8600">
                <a:solidFill>
                  <a:schemeClr val="dk2"/>
                </a:solidFill>
              </a:defRPr>
            </a:lvl7pPr>
            <a:lvl8pPr lvl="7" algn="ctr" rtl="0">
              <a:spcBef>
                <a:spcPts val="0"/>
              </a:spcBef>
              <a:spcAft>
                <a:spcPts val="0"/>
              </a:spcAft>
              <a:buClr>
                <a:schemeClr val="dk2"/>
              </a:buClr>
              <a:buSzPts val="8600"/>
              <a:buNone/>
              <a:defRPr sz="8600">
                <a:solidFill>
                  <a:schemeClr val="dk2"/>
                </a:solidFill>
              </a:defRPr>
            </a:lvl8pPr>
            <a:lvl9pPr lvl="8" algn="ctr" rtl="0">
              <a:spcBef>
                <a:spcPts val="0"/>
              </a:spcBef>
              <a:spcAft>
                <a:spcPts val="0"/>
              </a:spcAft>
              <a:buClr>
                <a:schemeClr val="dk2"/>
              </a:buClr>
              <a:buSzPts val="8600"/>
              <a:buNone/>
              <a:defRPr sz="8600">
                <a:solidFill>
                  <a:schemeClr val="dk2"/>
                </a:solidFill>
              </a:defRPr>
            </a:lvl9pPr>
          </a:lstStyle>
          <a:p>
            <a:r>
              <a:t>xx%</a:t>
            </a:r>
          </a:p>
        </p:txBody>
      </p:sp>
      <p:sp>
        <p:nvSpPr>
          <p:cNvPr id="120" name="Google Shape;120;p11"/>
          <p:cNvSpPr txBox="1">
            <a:spLocks noGrp="1"/>
          </p:cNvSpPr>
          <p:nvPr>
            <p:ph type="body" idx="1"/>
          </p:nvPr>
        </p:nvSpPr>
        <p:spPr>
          <a:xfrm>
            <a:off x="1385850" y="2863850"/>
            <a:ext cx="6372300" cy="641100"/>
          </a:xfrm>
          <a:prstGeom prst="rect">
            <a:avLst/>
          </a:prstGeom>
        </p:spPr>
        <p:txBody>
          <a:bodyPr spcFirstLastPara="1" wrap="square" lIns="91425" tIns="91425" rIns="91425" bIns="91425" anchor="t" anchorCtr="0">
            <a:noAutofit/>
          </a:bodyPr>
          <a:lstStyle>
            <a:lvl1pPr marL="457200" lvl="0" indent="-311150" algn="ctr" rtl="0">
              <a:spcBef>
                <a:spcPts val="0"/>
              </a:spcBef>
              <a:spcAft>
                <a:spcPts val="0"/>
              </a:spcAft>
              <a:buSzPts val="1300"/>
              <a:buChar char="●"/>
              <a:defRPr/>
            </a:lvl1pPr>
            <a:lvl2pPr marL="914400" lvl="1" indent="-298450" algn="ctr" rtl="0">
              <a:spcBef>
                <a:spcPts val="1600"/>
              </a:spcBef>
              <a:spcAft>
                <a:spcPts val="0"/>
              </a:spcAft>
              <a:buSzPts val="1100"/>
              <a:buChar char="○"/>
              <a:defRPr/>
            </a:lvl2pPr>
            <a:lvl3pPr marL="1371600" lvl="2" indent="-298450" algn="ctr" rtl="0">
              <a:spcBef>
                <a:spcPts val="1600"/>
              </a:spcBef>
              <a:spcAft>
                <a:spcPts val="0"/>
              </a:spcAft>
              <a:buSzPts val="1100"/>
              <a:buChar char="■"/>
              <a:defRPr/>
            </a:lvl3pPr>
            <a:lvl4pPr marL="1828800" lvl="3" indent="-298450" algn="ctr" rtl="0">
              <a:spcBef>
                <a:spcPts val="1600"/>
              </a:spcBef>
              <a:spcAft>
                <a:spcPts val="0"/>
              </a:spcAft>
              <a:buSzPts val="1100"/>
              <a:buChar char="●"/>
              <a:defRPr/>
            </a:lvl4pPr>
            <a:lvl5pPr marL="2286000" lvl="4" indent="-298450" algn="ctr" rtl="0">
              <a:spcBef>
                <a:spcPts val="1600"/>
              </a:spcBef>
              <a:spcAft>
                <a:spcPts val="0"/>
              </a:spcAft>
              <a:buSzPts val="1100"/>
              <a:buChar char="○"/>
              <a:defRPr/>
            </a:lvl5pPr>
            <a:lvl6pPr marL="2743200" lvl="5" indent="-298450" algn="ctr" rtl="0">
              <a:spcBef>
                <a:spcPts val="1600"/>
              </a:spcBef>
              <a:spcAft>
                <a:spcPts val="0"/>
              </a:spcAft>
              <a:buSzPts val="1100"/>
              <a:buChar char="■"/>
              <a:defRPr/>
            </a:lvl6pPr>
            <a:lvl7pPr marL="3200400" lvl="6" indent="-298450" algn="ctr" rtl="0">
              <a:spcBef>
                <a:spcPts val="1600"/>
              </a:spcBef>
              <a:spcAft>
                <a:spcPts val="0"/>
              </a:spcAft>
              <a:buSzPts val="1100"/>
              <a:buChar char="●"/>
              <a:defRPr/>
            </a:lvl7pPr>
            <a:lvl8pPr marL="3657600" lvl="7" indent="-298450" algn="ctr" rtl="0">
              <a:spcBef>
                <a:spcPts val="1600"/>
              </a:spcBef>
              <a:spcAft>
                <a:spcPts val="0"/>
              </a:spcAft>
              <a:buSzPts val="1100"/>
              <a:buChar char="○"/>
              <a:defRPr/>
            </a:lvl8pPr>
            <a:lvl9pPr marL="4114800" lvl="8" indent="-298450" algn="ctr" rtl="0">
              <a:spcBef>
                <a:spcPts val="1600"/>
              </a:spcBef>
              <a:spcAft>
                <a:spcPts val="1600"/>
              </a:spcAft>
              <a:buSzPts val="1100"/>
              <a:buChar char="■"/>
              <a:defRPr/>
            </a:lvl9pPr>
          </a:lstStyle>
          <a:p>
            <a:endParaRPr/>
          </a:p>
        </p:txBody>
      </p:sp>
      <p:sp>
        <p:nvSpPr>
          <p:cNvPr id="121" name="Google Shape;121;p11"/>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22"/>
        <p:cNvGrpSpPr/>
        <p:nvPr/>
      </p:nvGrpSpPr>
      <p:grpSpPr>
        <a:xfrm>
          <a:off x="0" y="0"/>
          <a:ext cx="0" cy="0"/>
          <a:chOff x="0" y="0"/>
          <a:chExt cx="0" cy="0"/>
        </a:xfrm>
      </p:grpSpPr>
      <p:sp>
        <p:nvSpPr>
          <p:cNvPr id="123" name="Google Shape;123;p12"/>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accent3"/>
        </a:solidFill>
        <a:effectLst/>
      </p:bgPr>
    </p:bg>
    <p:spTree>
      <p:nvGrpSpPr>
        <p:cNvPr id="1" name="Shape 37"/>
        <p:cNvGrpSpPr/>
        <p:nvPr/>
      </p:nvGrpSpPr>
      <p:grpSpPr>
        <a:xfrm>
          <a:off x="0" y="0"/>
          <a:ext cx="0" cy="0"/>
          <a:chOff x="0" y="0"/>
          <a:chExt cx="0" cy="0"/>
        </a:xfrm>
      </p:grpSpPr>
      <p:sp>
        <p:nvSpPr>
          <p:cNvPr id="38" name="Google Shape;38;p3"/>
          <p:cNvSpPr/>
          <p:nvPr/>
        </p:nvSpPr>
        <p:spPr>
          <a:xfrm flipH="1">
            <a:off x="4757100" y="2309400"/>
            <a:ext cx="4386900" cy="2834100"/>
          </a:xfrm>
          <a:prstGeom prst="rtTriangle">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 name="Google Shape;39;p3"/>
          <p:cNvGrpSpPr/>
          <p:nvPr/>
        </p:nvGrpSpPr>
        <p:grpSpPr>
          <a:xfrm>
            <a:off x="5594191" y="3961115"/>
            <a:ext cx="2910145" cy="1182340"/>
            <a:chOff x="6917201" y="0"/>
            <a:chExt cx="2227777" cy="863400"/>
          </a:xfrm>
        </p:grpSpPr>
        <p:sp>
          <p:nvSpPr>
            <p:cNvPr id="40" name="Google Shape;40;p3"/>
            <p:cNvSpPr/>
            <p:nvPr/>
          </p:nvSpPr>
          <p:spPr>
            <a:xfrm>
              <a:off x="7641677"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3"/>
            <p:cNvSpPr/>
            <p:nvPr/>
          </p:nvSpPr>
          <p:spPr>
            <a:xfrm>
              <a:off x="7279439"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3"/>
            <p:cNvSpPr/>
            <p:nvPr/>
          </p:nvSpPr>
          <p:spPr>
            <a:xfrm>
              <a:off x="6917201" y="0"/>
              <a:ext cx="1503300" cy="863400"/>
            </a:xfrm>
            <a:prstGeom prst="parallelogram">
              <a:avLst>
                <a:gd name="adj" fmla="val 158024"/>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3" name="Google Shape;43;p3"/>
          <p:cNvGrpSpPr/>
          <p:nvPr/>
        </p:nvGrpSpPr>
        <p:grpSpPr>
          <a:xfrm>
            <a:off x="199149" y="2"/>
            <a:ext cx="2795414" cy="1083308"/>
            <a:chOff x="6917201" y="0"/>
            <a:chExt cx="2227777" cy="863400"/>
          </a:xfrm>
        </p:grpSpPr>
        <p:sp>
          <p:nvSpPr>
            <p:cNvPr id="44" name="Google Shape;44;p3"/>
            <p:cNvSpPr/>
            <p:nvPr/>
          </p:nvSpPr>
          <p:spPr>
            <a:xfrm>
              <a:off x="7641677"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3"/>
            <p:cNvSpPr/>
            <p:nvPr/>
          </p:nvSpPr>
          <p:spPr>
            <a:xfrm>
              <a:off x="7279439"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3"/>
            <p:cNvSpPr/>
            <p:nvPr/>
          </p:nvSpPr>
          <p:spPr>
            <a:xfrm>
              <a:off x="6917201" y="0"/>
              <a:ext cx="1503300" cy="863400"/>
            </a:xfrm>
            <a:prstGeom prst="parallelogram">
              <a:avLst>
                <a:gd name="adj" fmla="val 158024"/>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 name="Google Shape;47;p3"/>
          <p:cNvSpPr txBox="1">
            <a:spLocks noGrp="1"/>
          </p:cNvSpPr>
          <p:nvPr>
            <p:ph type="title"/>
          </p:nvPr>
        </p:nvSpPr>
        <p:spPr>
          <a:xfrm>
            <a:off x="1888684" y="1746100"/>
            <a:ext cx="5377500" cy="1646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2"/>
              </a:buClr>
              <a:buSzPts val="3200"/>
              <a:buNone/>
              <a:defRPr sz="3200">
                <a:solidFill>
                  <a:schemeClr val="dk2"/>
                </a:solidFill>
              </a:defRPr>
            </a:lvl1pPr>
            <a:lvl2pPr lvl="1" algn="ctr" rtl="0">
              <a:spcBef>
                <a:spcPts val="0"/>
              </a:spcBef>
              <a:spcAft>
                <a:spcPts val="0"/>
              </a:spcAft>
              <a:buClr>
                <a:schemeClr val="dk2"/>
              </a:buClr>
              <a:buSzPts val="3200"/>
              <a:buNone/>
              <a:defRPr sz="3200">
                <a:solidFill>
                  <a:schemeClr val="dk2"/>
                </a:solidFill>
              </a:defRPr>
            </a:lvl2pPr>
            <a:lvl3pPr lvl="2" algn="ctr" rtl="0">
              <a:spcBef>
                <a:spcPts val="0"/>
              </a:spcBef>
              <a:spcAft>
                <a:spcPts val="0"/>
              </a:spcAft>
              <a:buClr>
                <a:schemeClr val="dk2"/>
              </a:buClr>
              <a:buSzPts val="3200"/>
              <a:buNone/>
              <a:defRPr sz="3200">
                <a:solidFill>
                  <a:schemeClr val="dk2"/>
                </a:solidFill>
              </a:defRPr>
            </a:lvl3pPr>
            <a:lvl4pPr lvl="3" algn="ctr" rtl="0">
              <a:spcBef>
                <a:spcPts val="0"/>
              </a:spcBef>
              <a:spcAft>
                <a:spcPts val="0"/>
              </a:spcAft>
              <a:buClr>
                <a:schemeClr val="dk2"/>
              </a:buClr>
              <a:buSzPts val="3200"/>
              <a:buNone/>
              <a:defRPr sz="3200">
                <a:solidFill>
                  <a:schemeClr val="dk2"/>
                </a:solidFill>
              </a:defRPr>
            </a:lvl4pPr>
            <a:lvl5pPr lvl="4" algn="ctr" rtl="0">
              <a:spcBef>
                <a:spcPts val="0"/>
              </a:spcBef>
              <a:spcAft>
                <a:spcPts val="0"/>
              </a:spcAft>
              <a:buClr>
                <a:schemeClr val="dk2"/>
              </a:buClr>
              <a:buSzPts val="3200"/>
              <a:buNone/>
              <a:defRPr sz="3200">
                <a:solidFill>
                  <a:schemeClr val="dk2"/>
                </a:solidFill>
              </a:defRPr>
            </a:lvl5pPr>
            <a:lvl6pPr lvl="5" algn="ctr" rtl="0">
              <a:spcBef>
                <a:spcPts val="0"/>
              </a:spcBef>
              <a:spcAft>
                <a:spcPts val="0"/>
              </a:spcAft>
              <a:buClr>
                <a:schemeClr val="dk2"/>
              </a:buClr>
              <a:buSzPts val="3200"/>
              <a:buNone/>
              <a:defRPr sz="3200">
                <a:solidFill>
                  <a:schemeClr val="dk2"/>
                </a:solidFill>
              </a:defRPr>
            </a:lvl6pPr>
            <a:lvl7pPr lvl="6" algn="ctr" rtl="0">
              <a:spcBef>
                <a:spcPts val="0"/>
              </a:spcBef>
              <a:spcAft>
                <a:spcPts val="0"/>
              </a:spcAft>
              <a:buClr>
                <a:schemeClr val="dk2"/>
              </a:buClr>
              <a:buSzPts val="3200"/>
              <a:buNone/>
              <a:defRPr sz="3200">
                <a:solidFill>
                  <a:schemeClr val="dk2"/>
                </a:solidFill>
              </a:defRPr>
            </a:lvl7pPr>
            <a:lvl8pPr lvl="7" algn="ctr" rtl="0">
              <a:spcBef>
                <a:spcPts val="0"/>
              </a:spcBef>
              <a:spcAft>
                <a:spcPts val="0"/>
              </a:spcAft>
              <a:buClr>
                <a:schemeClr val="dk2"/>
              </a:buClr>
              <a:buSzPts val="3200"/>
              <a:buNone/>
              <a:defRPr sz="3200">
                <a:solidFill>
                  <a:schemeClr val="dk2"/>
                </a:solidFill>
              </a:defRPr>
            </a:lvl8pPr>
            <a:lvl9pPr lvl="8" algn="ctr" rtl="0">
              <a:spcBef>
                <a:spcPts val="0"/>
              </a:spcBef>
              <a:spcAft>
                <a:spcPts val="0"/>
              </a:spcAft>
              <a:buClr>
                <a:schemeClr val="dk2"/>
              </a:buClr>
              <a:buSzPts val="3200"/>
              <a:buNone/>
              <a:defRPr sz="3200">
                <a:solidFill>
                  <a:schemeClr val="dk2"/>
                </a:solidFill>
              </a:defRPr>
            </a:lvl9pPr>
          </a:lstStyle>
          <a:p>
            <a:endParaRPr/>
          </a:p>
        </p:txBody>
      </p:sp>
      <p:sp>
        <p:nvSpPr>
          <p:cNvPr id="48" name="Google Shape;48;p3"/>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dk2"/>
        </a:solidFill>
        <a:effectLst/>
      </p:bgPr>
    </p:bg>
    <p:spTree>
      <p:nvGrpSpPr>
        <p:cNvPr id="1" name="Shape 49"/>
        <p:cNvGrpSpPr/>
        <p:nvPr/>
      </p:nvGrpSpPr>
      <p:grpSpPr>
        <a:xfrm>
          <a:off x="0" y="0"/>
          <a:ext cx="0" cy="0"/>
          <a:chOff x="0" y="0"/>
          <a:chExt cx="0" cy="0"/>
        </a:xfrm>
      </p:grpSpPr>
      <p:sp>
        <p:nvSpPr>
          <p:cNvPr id="50" name="Google Shape;50;p4"/>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4"/>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4"/>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4"/>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54" name="Google Shape;54;p4"/>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55" name="Google Shape;55;p4"/>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bg>
      <p:bgPr>
        <a:solidFill>
          <a:schemeClr val="dk2"/>
        </a:solidFill>
        <a:effectLst/>
      </p:bgPr>
    </p:bg>
    <p:spTree>
      <p:nvGrpSpPr>
        <p:cNvPr id="1" name="Shape 56"/>
        <p:cNvGrpSpPr/>
        <p:nvPr/>
      </p:nvGrpSpPr>
      <p:grpSpPr>
        <a:xfrm>
          <a:off x="0" y="0"/>
          <a:ext cx="0" cy="0"/>
          <a:chOff x="0" y="0"/>
          <a:chExt cx="0" cy="0"/>
        </a:xfrm>
      </p:grpSpPr>
      <p:sp>
        <p:nvSpPr>
          <p:cNvPr id="57" name="Google Shape;57;p5"/>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5"/>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5"/>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5"/>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61" name="Google Shape;61;p5"/>
          <p:cNvSpPr txBox="1">
            <a:spLocks noGrp="1"/>
          </p:cNvSpPr>
          <p:nvPr>
            <p:ph type="body" idx="1"/>
          </p:nvPr>
        </p:nvSpPr>
        <p:spPr>
          <a:xfrm>
            <a:off x="819150" y="1990725"/>
            <a:ext cx="3686100" cy="24480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62" name="Google Shape;62;p5"/>
          <p:cNvSpPr txBox="1">
            <a:spLocks noGrp="1"/>
          </p:cNvSpPr>
          <p:nvPr>
            <p:ph type="body" idx="2"/>
          </p:nvPr>
        </p:nvSpPr>
        <p:spPr>
          <a:xfrm>
            <a:off x="4638675" y="1990725"/>
            <a:ext cx="3686100" cy="24480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63" name="Google Shape;63;p5"/>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dk2"/>
        </a:solidFill>
        <a:effectLst/>
      </p:bgPr>
    </p:bg>
    <p:spTree>
      <p:nvGrpSpPr>
        <p:cNvPr id="1" name="Shape 64"/>
        <p:cNvGrpSpPr/>
        <p:nvPr/>
      </p:nvGrpSpPr>
      <p:grpSpPr>
        <a:xfrm>
          <a:off x="0" y="0"/>
          <a:ext cx="0" cy="0"/>
          <a:chOff x="0" y="0"/>
          <a:chExt cx="0" cy="0"/>
        </a:xfrm>
      </p:grpSpPr>
      <p:sp>
        <p:nvSpPr>
          <p:cNvPr id="65" name="Google Shape;65;p6"/>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6"/>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6"/>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6"/>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69" name="Google Shape;69;p6"/>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bg>
      <p:bgPr>
        <a:solidFill>
          <a:schemeClr val="accent3"/>
        </a:solidFill>
        <a:effectLst/>
      </p:bgPr>
    </p:bg>
    <p:spTree>
      <p:nvGrpSpPr>
        <p:cNvPr id="1" name="Shape 70"/>
        <p:cNvGrpSpPr/>
        <p:nvPr/>
      </p:nvGrpSpPr>
      <p:grpSpPr>
        <a:xfrm>
          <a:off x="0" y="0"/>
          <a:ext cx="0" cy="0"/>
          <a:chOff x="0" y="0"/>
          <a:chExt cx="0" cy="0"/>
        </a:xfrm>
      </p:grpSpPr>
      <p:sp>
        <p:nvSpPr>
          <p:cNvPr id="71" name="Google Shape;71;p7"/>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7"/>
          <p:cNvSpPr/>
          <p:nvPr/>
        </p:nvSpPr>
        <p:spPr>
          <a:xfrm>
            <a:off x="31" y="2824500"/>
            <a:ext cx="7370400" cy="23190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7"/>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7"/>
          <p:cNvSpPr txBox="1">
            <a:spLocks noGrp="1"/>
          </p:cNvSpPr>
          <p:nvPr>
            <p:ph type="title"/>
          </p:nvPr>
        </p:nvSpPr>
        <p:spPr>
          <a:xfrm>
            <a:off x="819150" y="845600"/>
            <a:ext cx="3709200" cy="13830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75" name="Google Shape;75;p7"/>
          <p:cNvSpPr txBox="1">
            <a:spLocks noGrp="1"/>
          </p:cNvSpPr>
          <p:nvPr>
            <p:ph type="body" idx="1"/>
          </p:nvPr>
        </p:nvSpPr>
        <p:spPr>
          <a:xfrm>
            <a:off x="830700" y="2319050"/>
            <a:ext cx="3709200" cy="21198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76" name="Google Shape;76;p7"/>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1"/>
        </a:solidFill>
        <a:effectLst/>
      </p:bgPr>
    </p:bg>
    <p:spTree>
      <p:nvGrpSpPr>
        <p:cNvPr id="1" name="Shape 77"/>
        <p:cNvGrpSpPr/>
        <p:nvPr/>
      </p:nvGrpSpPr>
      <p:grpSpPr>
        <a:xfrm>
          <a:off x="0" y="0"/>
          <a:ext cx="0" cy="0"/>
          <a:chOff x="0" y="0"/>
          <a:chExt cx="0" cy="0"/>
        </a:xfrm>
      </p:grpSpPr>
      <p:sp>
        <p:nvSpPr>
          <p:cNvPr id="78" name="Google Shape;78;p8"/>
          <p:cNvSpPr/>
          <p:nvPr/>
        </p:nvSpPr>
        <p:spPr>
          <a:xfrm>
            <a:off x="0" y="2823144"/>
            <a:ext cx="7369200" cy="23169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8"/>
          <p:cNvSpPr/>
          <p:nvPr/>
        </p:nvSpPr>
        <p:spPr>
          <a:xfrm flipH="1">
            <a:off x="3583210" y="1554113"/>
            <a:ext cx="5560500" cy="35895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 name="Google Shape;80;p8"/>
          <p:cNvGrpSpPr/>
          <p:nvPr/>
        </p:nvGrpSpPr>
        <p:grpSpPr>
          <a:xfrm>
            <a:off x="255991" y="-118"/>
            <a:ext cx="2251347" cy="1043408"/>
            <a:chOff x="3961956" y="4383950"/>
            <a:chExt cx="1160548" cy="548700"/>
          </a:xfrm>
        </p:grpSpPr>
        <p:sp>
          <p:nvSpPr>
            <p:cNvPr id="81" name="Google Shape;81;p8"/>
            <p:cNvSpPr/>
            <p:nvPr/>
          </p:nvSpPr>
          <p:spPr>
            <a:xfrm>
              <a:off x="4224904"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8"/>
            <p:cNvSpPr/>
            <p:nvPr/>
          </p:nvSpPr>
          <p:spPr>
            <a:xfrm>
              <a:off x="4093430"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8"/>
            <p:cNvSpPr/>
            <p:nvPr/>
          </p:nvSpPr>
          <p:spPr>
            <a:xfrm>
              <a:off x="3961956" y="4383950"/>
              <a:ext cx="897600" cy="548700"/>
            </a:xfrm>
            <a:prstGeom prst="parallelogram">
              <a:avLst>
                <a:gd name="adj" fmla="val 153193"/>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 name="Google Shape;84;p8"/>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 name="Google Shape;85;p8"/>
          <p:cNvGrpSpPr/>
          <p:nvPr/>
        </p:nvGrpSpPr>
        <p:grpSpPr>
          <a:xfrm>
            <a:off x="34934" y="4522125"/>
            <a:ext cx="1593306" cy="617072"/>
            <a:chOff x="6917201" y="0"/>
            <a:chExt cx="2227777" cy="863400"/>
          </a:xfrm>
        </p:grpSpPr>
        <p:sp>
          <p:nvSpPr>
            <p:cNvPr id="86" name="Google Shape;86;p8"/>
            <p:cNvSpPr/>
            <p:nvPr/>
          </p:nvSpPr>
          <p:spPr>
            <a:xfrm>
              <a:off x="7641677"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8"/>
            <p:cNvSpPr/>
            <p:nvPr/>
          </p:nvSpPr>
          <p:spPr>
            <a:xfrm>
              <a:off x="7279439"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8"/>
            <p:cNvSpPr/>
            <p:nvPr/>
          </p:nvSpPr>
          <p:spPr>
            <a:xfrm>
              <a:off x="6917201" y="0"/>
              <a:ext cx="1503300" cy="863400"/>
            </a:xfrm>
            <a:prstGeom prst="parallelogram">
              <a:avLst>
                <a:gd name="adj" fmla="val 158024"/>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 name="Google Shape;89;p8"/>
          <p:cNvGrpSpPr/>
          <p:nvPr/>
        </p:nvGrpSpPr>
        <p:grpSpPr>
          <a:xfrm>
            <a:off x="5886353" y="1243"/>
            <a:ext cx="3257455" cy="1261514"/>
            <a:chOff x="6917201" y="0"/>
            <a:chExt cx="2227777" cy="863400"/>
          </a:xfrm>
        </p:grpSpPr>
        <p:sp>
          <p:nvSpPr>
            <p:cNvPr id="90" name="Google Shape;90;p8"/>
            <p:cNvSpPr/>
            <p:nvPr/>
          </p:nvSpPr>
          <p:spPr>
            <a:xfrm>
              <a:off x="7641677"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8"/>
            <p:cNvSpPr/>
            <p:nvPr/>
          </p:nvSpPr>
          <p:spPr>
            <a:xfrm>
              <a:off x="7279439"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8"/>
            <p:cNvSpPr/>
            <p:nvPr/>
          </p:nvSpPr>
          <p:spPr>
            <a:xfrm>
              <a:off x="6917201" y="0"/>
              <a:ext cx="1503300" cy="863400"/>
            </a:xfrm>
            <a:prstGeom prst="parallelogram">
              <a:avLst>
                <a:gd name="adj" fmla="val 158024"/>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 name="Google Shape;93;p8"/>
          <p:cNvSpPr txBox="1">
            <a:spLocks noGrp="1"/>
          </p:cNvSpPr>
          <p:nvPr>
            <p:ph type="title"/>
          </p:nvPr>
        </p:nvSpPr>
        <p:spPr>
          <a:xfrm>
            <a:off x="1393929" y="1301146"/>
            <a:ext cx="6366900" cy="2539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200"/>
              <a:buNone/>
              <a:defRPr sz="3200"/>
            </a:lvl1pPr>
            <a:lvl2pPr lvl="1" algn="ctr" rtl="0">
              <a:spcBef>
                <a:spcPts val="0"/>
              </a:spcBef>
              <a:spcAft>
                <a:spcPts val="0"/>
              </a:spcAft>
              <a:buSzPts val="3200"/>
              <a:buNone/>
              <a:defRPr sz="3200"/>
            </a:lvl2pPr>
            <a:lvl3pPr lvl="2" algn="ctr" rtl="0">
              <a:spcBef>
                <a:spcPts val="0"/>
              </a:spcBef>
              <a:spcAft>
                <a:spcPts val="0"/>
              </a:spcAft>
              <a:buSzPts val="3200"/>
              <a:buNone/>
              <a:defRPr sz="3200"/>
            </a:lvl3pPr>
            <a:lvl4pPr lvl="3" algn="ctr" rtl="0">
              <a:spcBef>
                <a:spcPts val="0"/>
              </a:spcBef>
              <a:spcAft>
                <a:spcPts val="0"/>
              </a:spcAft>
              <a:buSzPts val="3200"/>
              <a:buNone/>
              <a:defRPr sz="3200"/>
            </a:lvl4pPr>
            <a:lvl5pPr lvl="4" algn="ctr" rtl="0">
              <a:spcBef>
                <a:spcPts val="0"/>
              </a:spcBef>
              <a:spcAft>
                <a:spcPts val="0"/>
              </a:spcAft>
              <a:buSzPts val="3200"/>
              <a:buNone/>
              <a:defRPr sz="3200"/>
            </a:lvl5pPr>
            <a:lvl6pPr lvl="5" algn="ctr" rtl="0">
              <a:spcBef>
                <a:spcPts val="0"/>
              </a:spcBef>
              <a:spcAft>
                <a:spcPts val="0"/>
              </a:spcAft>
              <a:buSzPts val="3200"/>
              <a:buNone/>
              <a:defRPr sz="3200"/>
            </a:lvl6pPr>
            <a:lvl7pPr lvl="6" algn="ctr" rtl="0">
              <a:spcBef>
                <a:spcPts val="0"/>
              </a:spcBef>
              <a:spcAft>
                <a:spcPts val="0"/>
              </a:spcAft>
              <a:buSzPts val="3200"/>
              <a:buNone/>
              <a:defRPr sz="3200"/>
            </a:lvl7pPr>
            <a:lvl8pPr lvl="7" algn="ctr" rtl="0">
              <a:spcBef>
                <a:spcPts val="0"/>
              </a:spcBef>
              <a:spcAft>
                <a:spcPts val="0"/>
              </a:spcAft>
              <a:buSzPts val="3200"/>
              <a:buNone/>
              <a:defRPr sz="3200"/>
            </a:lvl8pPr>
            <a:lvl9pPr lvl="8" algn="ctr" rtl="0">
              <a:spcBef>
                <a:spcPts val="0"/>
              </a:spcBef>
              <a:spcAft>
                <a:spcPts val="0"/>
              </a:spcAft>
              <a:buSzPts val="3200"/>
              <a:buNone/>
              <a:defRPr sz="3200"/>
            </a:lvl9pPr>
          </a:lstStyle>
          <a:p>
            <a:endParaRPr/>
          </a:p>
        </p:txBody>
      </p:sp>
      <p:sp>
        <p:nvSpPr>
          <p:cNvPr id="94" name="Google Shape;94;p8"/>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dk2"/>
        </a:solidFill>
        <a:effectLst/>
      </p:bgPr>
    </p:bg>
    <p:spTree>
      <p:nvGrpSpPr>
        <p:cNvPr id="1" name="Shape 95"/>
        <p:cNvGrpSpPr/>
        <p:nvPr/>
      </p:nvGrpSpPr>
      <p:grpSpPr>
        <a:xfrm>
          <a:off x="0" y="0"/>
          <a:ext cx="0" cy="0"/>
          <a:chOff x="0" y="0"/>
          <a:chExt cx="0" cy="0"/>
        </a:xfrm>
      </p:grpSpPr>
      <p:sp>
        <p:nvSpPr>
          <p:cNvPr id="96" name="Google Shape;96;p9"/>
          <p:cNvSpPr/>
          <p:nvPr/>
        </p:nvSpPr>
        <p:spPr>
          <a:xfrm flipH="1">
            <a:off x="3582600" y="1550700"/>
            <a:ext cx="5561400" cy="35928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9"/>
          <p:cNvSpPr/>
          <p:nvPr/>
        </p:nvSpPr>
        <p:spPr>
          <a:xfrm>
            <a:off x="31" y="2824500"/>
            <a:ext cx="7370400" cy="23190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9"/>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9"/>
          <p:cNvSpPr txBox="1">
            <a:spLocks noGrp="1"/>
          </p:cNvSpPr>
          <p:nvPr>
            <p:ph type="title"/>
          </p:nvPr>
        </p:nvSpPr>
        <p:spPr>
          <a:xfrm>
            <a:off x="819150" y="845600"/>
            <a:ext cx="6424200" cy="7050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100" name="Google Shape;100;p9"/>
          <p:cNvSpPr txBox="1">
            <a:spLocks noGrp="1"/>
          </p:cNvSpPr>
          <p:nvPr>
            <p:ph type="subTitle" idx="1"/>
          </p:nvPr>
        </p:nvSpPr>
        <p:spPr>
          <a:xfrm>
            <a:off x="819150" y="1550700"/>
            <a:ext cx="5859900" cy="393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1"/>
              </a:buClr>
              <a:buSzPts val="1600"/>
              <a:buNone/>
              <a:defRPr sz="1600">
                <a:solidFill>
                  <a:schemeClr val="lt1"/>
                </a:solidFill>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a:endParaRPr/>
          </a:p>
        </p:txBody>
      </p:sp>
      <p:sp>
        <p:nvSpPr>
          <p:cNvPr id="101" name="Google Shape;101;p9"/>
          <p:cNvSpPr txBox="1">
            <a:spLocks noGrp="1"/>
          </p:cNvSpPr>
          <p:nvPr>
            <p:ph type="body" idx="2"/>
          </p:nvPr>
        </p:nvSpPr>
        <p:spPr>
          <a:xfrm>
            <a:off x="819150" y="2467050"/>
            <a:ext cx="5859900" cy="2095500"/>
          </a:xfrm>
          <a:prstGeom prst="rect">
            <a:avLst/>
          </a:prstGeom>
        </p:spPr>
        <p:txBody>
          <a:bodyPr spcFirstLastPara="1" wrap="square" lIns="91425" tIns="91425" rIns="91425" bIns="91425" anchor="t" anchorCtr="0">
            <a:noAutofit/>
          </a:bodyPr>
          <a:lstStyle>
            <a:lvl1pPr marL="457200" lvl="0" indent="-311150" rtl="0">
              <a:spcBef>
                <a:spcPts val="0"/>
              </a:spcBef>
              <a:spcAft>
                <a:spcPts val="0"/>
              </a:spcAft>
              <a:buSzPts val="1300"/>
              <a:buChar char="●"/>
              <a:defRPr/>
            </a:lvl1pPr>
            <a:lvl2pPr marL="914400" lvl="1" indent="-298450" rtl="0">
              <a:spcBef>
                <a:spcPts val="1600"/>
              </a:spcBef>
              <a:spcAft>
                <a:spcPts val="0"/>
              </a:spcAft>
              <a:buSzPts val="1100"/>
              <a:buChar char="○"/>
              <a:defRPr/>
            </a:lvl2pPr>
            <a:lvl3pPr marL="1371600" lvl="2" indent="-298450" rtl="0">
              <a:spcBef>
                <a:spcPts val="1600"/>
              </a:spcBef>
              <a:spcAft>
                <a:spcPts val="0"/>
              </a:spcAft>
              <a:buSzPts val="1100"/>
              <a:buChar char="■"/>
              <a:defRPr/>
            </a:lvl3pPr>
            <a:lvl4pPr marL="1828800" lvl="3" indent="-298450" rtl="0">
              <a:spcBef>
                <a:spcPts val="1600"/>
              </a:spcBef>
              <a:spcAft>
                <a:spcPts val="0"/>
              </a:spcAft>
              <a:buSzPts val="1100"/>
              <a:buChar char="●"/>
              <a:defRPr/>
            </a:lvl4pPr>
            <a:lvl5pPr marL="2286000" lvl="4" indent="-298450" rtl="0">
              <a:spcBef>
                <a:spcPts val="1600"/>
              </a:spcBef>
              <a:spcAft>
                <a:spcPts val="0"/>
              </a:spcAft>
              <a:buSzPts val="1100"/>
              <a:buChar char="○"/>
              <a:defRPr/>
            </a:lvl5pPr>
            <a:lvl6pPr marL="2743200" lvl="5" indent="-298450" rtl="0">
              <a:spcBef>
                <a:spcPts val="1600"/>
              </a:spcBef>
              <a:spcAft>
                <a:spcPts val="0"/>
              </a:spcAft>
              <a:buSzPts val="1100"/>
              <a:buChar char="■"/>
              <a:defRPr/>
            </a:lvl6pPr>
            <a:lvl7pPr marL="3200400" lvl="6" indent="-298450" rtl="0">
              <a:spcBef>
                <a:spcPts val="1600"/>
              </a:spcBef>
              <a:spcAft>
                <a:spcPts val="0"/>
              </a:spcAft>
              <a:buSzPts val="1100"/>
              <a:buChar char="●"/>
              <a:defRPr/>
            </a:lvl7pPr>
            <a:lvl8pPr marL="3657600" lvl="7" indent="-298450" rtl="0">
              <a:spcBef>
                <a:spcPts val="1600"/>
              </a:spcBef>
              <a:spcAft>
                <a:spcPts val="0"/>
              </a:spcAft>
              <a:buSzPts val="1100"/>
              <a:buChar char="○"/>
              <a:defRPr/>
            </a:lvl8pPr>
            <a:lvl9pPr marL="4114800" lvl="8" indent="-298450" rtl="0">
              <a:spcBef>
                <a:spcPts val="1600"/>
              </a:spcBef>
              <a:spcAft>
                <a:spcPts val="1600"/>
              </a:spcAft>
              <a:buSzPts val="1100"/>
              <a:buChar char="■"/>
              <a:defRPr/>
            </a:lvl9pPr>
          </a:lstStyle>
          <a:p>
            <a:endParaRPr/>
          </a:p>
        </p:txBody>
      </p:sp>
      <p:sp>
        <p:nvSpPr>
          <p:cNvPr id="102" name="Google Shape;102;p9"/>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bg>
      <p:bgPr>
        <a:solidFill>
          <a:schemeClr val="accent1"/>
        </a:solidFill>
        <a:effectLst/>
      </p:bgPr>
    </p:bg>
    <p:spTree>
      <p:nvGrpSpPr>
        <p:cNvPr id="1" name="Shape 103"/>
        <p:cNvGrpSpPr/>
        <p:nvPr/>
      </p:nvGrpSpPr>
      <p:grpSpPr>
        <a:xfrm>
          <a:off x="0" y="0"/>
          <a:ext cx="0" cy="0"/>
          <a:chOff x="0" y="0"/>
          <a:chExt cx="0" cy="0"/>
        </a:xfrm>
      </p:grpSpPr>
      <p:sp>
        <p:nvSpPr>
          <p:cNvPr id="104" name="Google Shape;104;p10"/>
          <p:cNvSpPr/>
          <p:nvPr/>
        </p:nvSpPr>
        <p:spPr>
          <a:xfrm>
            <a:off x="31" y="2824500"/>
            <a:ext cx="7370400" cy="2319000"/>
          </a:xfrm>
          <a:prstGeom prst="rtTriangle">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0"/>
          <p:cNvSpPr/>
          <p:nvPr/>
        </p:nvSpPr>
        <p:spPr>
          <a:xfrm flipH="1">
            <a:off x="3582600" y="1550700"/>
            <a:ext cx="5561400" cy="3592800"/>
          </a:xfrm>
          <a:prstGeom prst="rtTriangl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10"/>
          <p:cNvSpPr/>
          <p:nvPr/>
        </p:nvSpPr>
        <p:spPr>
          <a:xfrm>
            <a:off x="203225" y="206250"/>
            <a:ext cx="8737500" cy="4731000"/>
          </a:xfrm>
          <a:prstGeom prst="rect">
            <a:avLst/>
          </a:prstGeom>
          <a:solidFill>
            <a:schemeClr val="dk1"/>
          </a:solidFill>
          <a:ln>
            <a:noFill/>
          </a:ln>
          <a:effectLst>
            <a:outerShdw blurRad="228600" sx="101000" sy="101000" algn="ctr" rotWithShape="0">
              <a:srgbClr val="000000">
                <a:alpha val="40000"/>
              </a:srgbClr>
            </a:outerShdw>
          </a:effectLst>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0"/>
          <p:cNvSpPr txBox="1">
            <a:spLocks noGrp="1"/>
          </p:cNvSpPr>
          <p:nvPr>
            <p:ph type="body" idx="1"/>
          </p:nvPr>
        </p:nvSpPr>
        <p:spPr>
          <a:xfrm>
            <a:off x="328025" y="4163500"/>
            <a:ext cx="7415100" cy="605100"/>
          </a:xfrm>
          <a:prstGeom prst="rect">
            <a:avLst/>
          </a:prstGeom>
        </p:spPr>
        <p:txBody>
          <a:bodyPr spcFirstLastPara="1" wrap="square" lIns="91425" tIns="91425" rIns="91425" bIns="91425" anchor="b" anchorCtr="0">
            <a:noAutofit/>
          </a:bodyPr>
          <a:lstStyle>
            <a:lvl1pPr marL="457200" lvl="0" indent="-228600" rtl="0">
              <a:lnSpc>
                <a:spcPct val="100000"/>
              </a:lnSpc>
              <a:spcBef>
                <a:spcPts val="0"/>
              </a:spcBef>
              <a:spcAft>
                <a:spcPts val="0"/>
              </a:spcAft>
              <a:buSzPts val="1300"/>
              <a:buNone/>
              <a:defRPr/>
            </a:lvl1pPr>
          </a:lstStyle>
          <a:p>
            <a:endParaRPr/>
          </a:p>
        </p:txBody>
      </p:sp>
      <p:sp>
        <p:nvSpPr>
          <p:cNvPr id="108" name="Google Shape;108;p10"/>
          <p:cNvSpPr txBox="1">
            <a:spLocks noGrp="1"/>
          </p:cNvSpPr>
          <p:nvPr>
            <p:ph type="sldNum" idx="12"/>
          </p:nvPr>
        </p:nvSpPr>
        <p:spPr>
          <a:xfrm>
            <a:off x="8390734" y="4543668"/>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hift">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lt1"/>
              </a:buClr>
              <a:buSzPts val="2800"/>
              <a:buFont typeface="Proxima Nova"/>
              <a:buNone/>
              <a:defRPr sz="2800">
                <a:solidFill>
                  <a:schemeClr val="lt1"/>
                </a:solidFill>
                <a:latin typeface="Proxima Nova"/>
                <a:ea typeface="Proxima Nova"/>
                <a:cs typeface="Proxima Nova"/>
                <a:sym typeface="Proxima Nova"/>
              </a:defRPr>
            </a:lvl1pPr>
            <a:lvl2pPr lvl="1" rt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2pPr>
            <a:lvl3pPr lvl="2" rt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3pPr>
            <a:lvl4pPr lvl="3" rt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4pPr>
            <a:lvl5pPr lvl="4" rt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5pPr>
            <a:lvl6pPr lvl="5" rt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6pPr>
            <a:lvl7pPr lvl="6" rt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7pPr>
            <a:lvl8pPr lvl="7" rt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8pPr>
            <a:lvl9pPr lvl="8" rtl="0">
              <a:spcBef>
                <a:spcPts val="0"/>
              </a:spcBef>
              <a:spcAft>
                <a:spcPts val="0"/>
              </a:spcAft>
              <a:buClr>
                <a:schemeClr val="lt1"/>
              </a:buClr>
              <a:buSzPts val="2800"/>
              <a:buFont typeface="Nunito"/>
              <a:buNone/>
              <a:defRPr sz="2800">
                <a:solidFill>
                  <a:schemeClr val="lt1"/>
                </a:solidFill>
                <a:latin typeface="Nunito"/>
                <a:ea typeface="Nunito"/>
                <a:cs typeface="Nunito"/>
                <a:sym typeface="Nunito"/>
              </a:defRPr>
            </a:lvl9pPr>
          </a:lstStyle>
          <a:p>
            <a:endParaRPr/>
          </a:p>
        </p:txBody>
      </p:sp>
      <p:sp>
        <p:nvSpPr>
          <p:cNvPr id="7" name="Google Shape;7;p1"/>
          <p:cNvSpPr txBox="1">
            <a:spLocks noGrp="1"/>
          </p:cNvSpPr>
          <p:nvPr>
            <p:ph type="body" idx="1"/>
          </p:nvPr>
        </p:nvSpPr>
        <p:spPr>
          <a:xfrm>
            <a:off x="311700" y="1152475"/>
            <a:ext cx="8520600" cy="3391200"/>
          </a:xfrm>
          <a:prstGeom prst="rect">
            <a:avLst/>
          </a:prstGeom>
          <a:noFill/>
          <a:ln>
            <a:noFill/>
          </a:ln>
        </p:spPr>
        <p:txBody>
          <a:bodyPr spcFirstLastPara="1" wrap="square" lIns="91425" tIns="91425" rIns="91425" bIns="91425" anchor="t" anchorCtr="0">
            <a:noAutofit/>
          </a:bodyPr>
          <a:lstStyle>
            <a:lvl1pPr marL="457200" lvl="0" indent="-311150" rtl="0">
              <a:lnSpc>
                <a:spcPct val="115000"/>
              </a:lnSpc>
              <a:spcBef>
                <a:spcPts val="0"/>
              </a:spcBef>
              <a:spcAft>
                <a:spcPts val="0"/>
              </a:spcAft>
              <a:buClr>
                <a:schemeClr val="dk2"/>
              </a:buClr>
              <a:buSzPts val="1300"/>
              <a:buFont typeface="Proxima Nova"/>
              <a:buChar char="●"/>
              <a:defRPr sz="1300">
                <a:solidFill>
                  <a:schemeClr val="dk2"/>
                </a:solidFill>
                <a:latin typeface="Proxima Nova"/>
                <a:ea typeface="Proxima Nova"/>
                <a:cs typeface="Proxima Nova"/>
                <a:sym typeface="Proxima Nova"/>
              </a:defRPr>
            </a:lvl1pPr>
            <a:lvl2pPr marL="914400" lvl="1" indent="-298450" rtl="0">
              <a:lnSpc>
                <a:spcPct val="115000"/>
              </a:lnSpc>
              <a:spcBef>
                <a:spcPts val="1600"/>
              </a:spcBef>
              <a:spcAft>
                <a:spcPts val="0"/>
              </a:spcAft>
              <a:buClr>
                <a:schemeClr val="dk2"/>
              </a:buClr>
              <a:buSzPts val="1100"/>
              <a:buFont typeface="Proxima Nova"/>
              <a:buChar char="○"/>
              <a:defRPr sz="1100">
                <a:solidFill>
                  <a:schemeClr val="dk2"/>
                </a:solidFill>
                <a:latin typeface="Proxima Nova"/>
                <a:ea typeface="Proxima Nova"/>
                <a:cs typeface="Proxima Nova"/>
                <a:sym typeface="Proxima Nova"/>
              </a:defRPr>
            </a:lvl2pPr>
            <a:lvl3pPr marL="1371600" lvl="2" indent="-298450" rtl="0">
              <a:lnSpc>
                <a:spcPct val="115000"/>
              </a:lnSpc>
              <a:spcBef>
                <a:spcPts val="1600"/>
              </a:spcBef>
              <a:spcAft>
                <a:spcPts val="0"/>
              </a:spcAft>
              <a:buClr>
                <a:schemeClr val="dk2"/>
              </a:buClr>
              <a:buSzPts val="1100"/>
              <a:buFont typeface="Proxima Nova"/>
              <a:buChar char="■"/>
              <a:defRPr sz="1100">
                <a:solidFill>
                  <a:schemeClr val="dk2"/>
                </a:solidFill>
                <a:latin typeface="Proxima Nova"/>
                <a:ea typeface="Proxima Nova"/>
                <a:cs typeface="Proxima Nova"/>
                <a:sym typeface="Proxima Nova"/>
              </a:defRPr>
            </a:lvl3pPr>
            <a:lvl4pPr marL="1828800" lvl="3" indent="-298450" rtl="0">
              <a:lnSpc>
                <a:spcPct val="115000"/>
              </a:lnSpc>
              <a:spcBef>
                <a:spcPts val="1600"/>
              </a:spcBef>
              <a:spcAft>
                <a:spcPts val="0"/>
              </a:spcAft>
              <a:buClr>
                <a:schemeClr val="dk2"/>
              </a:buClr>
              <a:buSzPts val="1100"/>
              <a:buFont typeface="Proxima Nova"/>
              <a:buChar char="●"/>
              <a:defRPr sz="1100">
                <a:solidFill>
                  <a:schemeClr val="dk2"/>
                </a:solidFill>
                <a:latin typeface="Proxima Nova"/>
                <a:ea typeface="Proxima Nova"/>
                <a:cs typeface="Proxima Nova"/>
                <a:sym typeface="Proxima Nova"/>
              </a:defRPr>
            </a:lvl4pPr>
            <a:lvl5pPr marL="2286000" lvl="4" indent="-298450" rtl="0">
              <a:lnSpc>
                <a:spcPct val="115000"/>
              </a:lnSpc>
              <a:spcBef>
                <a:spcPts val="1600"/>
              </a:spcBef>
              <a:spcAft>
                <a:spcPts val="0"/>
              </a:spcAft>
              <a:buClr>
                <a:schemeClr val="dk2"/>
              </a:buClr>
              <a:buSzPts val="1100"/>
              <a:buFont typeface="Proxima Nova"/>
              <a:buChar char="○"/>
              <a:defRPr sz="1100">
                <a:solidFill>
                  <a:schemeClr val="dk2"/>
                </a:solidFill>
                <a:latin typeface="Proxima Nova"/>
                <a:ea typeface="Proxima Nova"/>
                <a:cs typeface="Proxima Nova"/>
                <a:sym typeface="Proxima Nova"/>
              </a:defRPr>
            </a:lvl5pPr>
            <a:lvl6pPr marL="2743200" lvl="5" indent="-298450" rtl="0">
              <a:lnSpc>
                <a:spcPct val="115000"/>
              </a:lnSpc>
              <a:spcBef>
                <a:spcPts val="1600"/>
              </a:spcBef>
              <a:spcAft>
                <a:spcPts val="0"/>
              </a:spcAft>
              <a:buClr>
                <a:schemeClr val="dk2"/>
              </a:buClr>
              <a:buSzPts val="1100"/>
              <a:buFont typeface="Proxima Nova"/>
              <a:buChar char="■"/>
              <a:defRPr sz="1100">
                <a:solidFill>
                  <a:schemeClr val="dk2"/>
                </a:solidFill>
                <a:latin typeface="Proxima Nova"/>
                <a:ea typeface="Proxima Nova"/>
                <a:cs typeface="Proxima Nova"/>
                <a:sym typeface="Proxima Nova"/>
              </a:defRPr>
            </a:lvl6pPr>
            <a:lvl7pPr marL="3200400" lvl="6" indent="-298450" rtl="0">
              <a:lnSpc>
                <a:spcPct val="115000"/>
              </a:lnSpc>
              <a:spcBef>
                <a:spcPts val="1600"/>
              </a:spcBef>
              <a:spcAft>
                <a:spcPts val="0"/>
              </a:spcAft>
              <a:buClr>
                <a:schemeClr val="dk2"/>
              </a:buClr>
              <a:buSzPts val="1100"/>
              <a:buFont typeface="Proxima Nova"/>
              <a:buChar char="●"/>
              <a:defRPr sz="1100">
                <a:solidFill>
                  <a:schemeClr val="dk2"/>
                </a:solidFill>
                <a:latin typeface="Proxima Nova"/>
                <a:ea typeface="Proxima Nova"/>
                <a:cs typeface="Proxima Nova"/>
                <a:sym typeface="Proxima Nova"/>
              </a:defRPr>
            </a:lvl7pPr>
            <a:lvl8pPr marL="3657600" lvl="7" indent="-298450" rtl="0">
              <a:lnSpc>
                <a:spcPct val="115000"/>
              </a:lnSpc>
              <a:spcBef>
                <a:spcPts val="1600"/>
              </a:spcBef>
              <a:spcAft>
                <a:spcPts val="0"/>
              </a:spcAft>
              <a:buClr>
                <a:schemeClr val="dk2"/>
              </a:buClr>
              <a:buSzPts val="1100"/>
              <a:buFont typeface="Proxima Nova"/>
              <a:buChar char="○"/>
              <a:defRPr sz="1100">
                <a:solidFill>
                  <a:schemeClr val="dk2"/>
                </a:solidFill>
                <a:latin typeface="Proxima Nova"/>
                <a:ea typeface="Proxima Nova"/>
                <a:cs typeface="Proxima Nova"/>
                <a:sym typeface="Proxima Nova"/>
              </a:defRPr>
            </a:lvl8pPr>
            <a:lvl9pPr marL="4114800" lvl="8" indent="-298450" rtl="0">
              <a:lnSpc>
                <a:spcPct val="115000"/>
              </a:lnSpc>
              <a:spcBef>
                <a:spcPts val="1600"/>
              </a:spcBef>
              <a:spcAft>
                <a:spcPts val="1600"/>
              </a:spcAft>
              <a:buClr>
                <a:schemeClr val="dk2"/>
              </a:buClr>
              <a:buSzPts val="1100"/>
              <a:buFont typeface="Proxima Nova"/>
              <a:buChar char="■"/>
              <a:defRPr sz="1100">
                <a:solidFill>
                  <a:schemeClr val="dk2"/>
                </a:solidFill>
                <a:latin typeface="Proxima Nova"/>
                <a:ea typeface="Proxima Nova"/>
                <a:cs typeface="Proxima Nova"/>
                <a:sym typeface="Proxima Nova"/>
              </a:defRPr>
            </a:lvl9pPr>
          </a:lstStyle>
          <a:p>
            <a:endParaRPr/>
          </a:p>
        </p:txBody>
      </p:sp>
      <p:sp>
        <p:nvSpPr>
          <p:cNvPr id="8" name="Google Shape;8;p1"/>
          <p:cNvSpPr txBox="1">
            <a:spLocks noGrp="1"/>
          </p:cNvSpPr>
          <p:nvPr>
            <p:ph type="sldNum" idx="12"/>
          </p:nvPr>
        </p:nvSpPr>
        <p:spPr>
          <a:xfrm>
            <a:off x="8390734" y="4543668"/>
            <a:ext cx="548700" cy="393600"/>
          </a:xfrm>
          <a:prstGeom prst="rect">
            <a:avLst/>
          </a:prstGeom>
          <a:noFill/>
          <a:ln>
            <a:noFill/>
          </a:ln>
        </p:spPr>
        <p:txBody>
          <a:bodyPr spcFirstLastPara="1" wrap="square" lIns="91425" tIns="91425" rIns="91425" bIns="91425" anchor="ctr" anchorCtr="0">
            <a:noAutofit/>
          </a:bodyPr>
          <a:lstStyle>
            <a:lvl1pPr lvl="0" algn="r" rtl="0">
              <a:buNone/>
              <a:defRPr sz="1000">
                <a:solidFill>
                  <a:schemeClr val="dk2"/>
                </a:solidFill>
                <a:latin typeface="Nunito"/>
                <a:ea typeface="Nunito"/>
                <a:cs typeface="Nunito"/>
                <a:sym typeface="Nunito"/>
              </a:defRPr>
            </a:lvl1pPr>
            <a:lvl2pPr lvl="1" algn="r" rtl="0">
              <a:buNone/>
              <a:defRPr sz="1000">
                <a:solidFill>
                  <a:schemeClr val="dk2"/>
                </a:solidFill>
                <a:latin typeface="Nunito"/>
                <a:ea typeface="Nunito"/>
                <a:cs typeface="Nunito"/>
                <a:sym typeface="Nunito"/>
              </a:defRPr>
            </a:lvl2pPr>
            <a:lvl3pPr lvl="2" algn="r" rtl="0">
              <a:buNone/>
              <a:defRPr sz="1000">
                <a:solidFill>
                  <a:schemeClr val="dk2"/>
                </a:solidFill>
                <a:latin typeface="Nunito"/>
                <a:ea typeface="Nunito"/>
                <a:cs typeface="Nunito"/>
                <a:sym typeface="Nunito"/>
              </a:defRPr>
            </a:lvl3pPr>
            <a:lvl4pPr lvl="3" algn="r" rtl="0">
              <a:buNone/>
              <a:defRPr sz="1000">
                <a:solidFill>
                  <a:schemeClr val="dk2"/>
                </a:solidFill>
                <a:latin typeface="Nunito"/>
                <a:ea typeface="Nunito"/>
                <a:cs typeface="Nunito"/>
                <a:sym typeface="Nunito"/>
              </a:defRPr>
            </a:lvl4pPr>
            <a:lvl5pPr lvl="4" algn="r" rtl="0">
              <a:buNone/>
              <a:defRPr sz="1000">
                <a:solidFill>
                  <a:schemeClr val="dk2"/>
                </a:solidFill>
                <a:latin typeface="Nunito"/>
                <a:ea typeface="Nunito"/>
                <a:cs typeface="Nunito"/>
                <a:sym typeface="Nunito"/>
              </a:defRPr>
            </a:lvl5pPr>
            <a:lvl6pPr lvl="5" algn="r" rtl="0">
              <a:buNone/>
              <a:defRPr sz="1000">
                <a:solidFill>
                  <a:schemeClr val="dk2"/>
                </a:solidFill>
                <a:latin typeface="Nunito"/>
                <a:ea typeface="Nunito"/>
                <a:cs typeface="Nunito"/>
                <a:sym typeface="Nunito"/>
              </a:defRPr>
            </a:lvl6pPr>
            <a:lvl7pPr lvl="6" algn="r" rtl="0">
              <a:buNone/>
              <a:defRPr sz="1000">
                <a:solidFill>
                  <a:schemeClr val="dk2"/>
                </a:solidFill>
                <a:latin typeface="Nunito"/>
                <a:ea typeface="Nunito"/>
                <a:cs typeface="Nunito"/>
                <a:sym typeface="Nunito"/>
              </a:defRPr>
            </a:lvl7pPr>
            <a:lvl8pPr lvl="7" algn="r" rtl="0">
              <a:buNone/>
              <a:defRPr sz="1000">
                <a:solidFill>
                  <a:schemeClr val="dk2"/>
                </a:solidFill>
                <a:latin typeface="Nunito"/>
                <a:ea typeface="Nunito"/>
                <a:cs typeface="Nunito"/>
                <a:sym typeface="Nunito"/>
              </a:defRPr>
            </a:lvl8pPr>
            <a:lvl9pPr lvl="8" algn="r" rtl="0">
              <a:buNone/>
              <a:defRPr sz="1000">
                <a:solidFill>
                  <a:schemeClr val="dk2"/>
                </a:solidFill>
                <a:latin typeface="Nunito"/>
                <a:ea typeface="Nunito"/>
                <a:cs typeface="Nunito"/>
                <a:sym typeface="Nunito"/>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1.png"/><Relationship Id="rId5" Type="http://schemas.openxmlformats.org/officeDocument/2006/relationships/image" Target="../media/image12.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1.png"/><Relationship Id="rId5" Type="http://schemas.openxmlformats.org/officeDocument/2006/relationships/image" Target="../media/image15.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1.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1.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1.png"/></Relationships>
</file>

<file path=ppt/slides/_rels/slide2.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slideLayout" Target="../slideLayouts/slideLayout3.xml"/><Relationship Id="rId7" Type="http://schemas.openxmlformats.org/officeDocument/2006/relationships/image" Target="../media/image4.png"/><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2.xml"/><Relationship Id="rId9" Type="http://schemas.openxmlformats.org/officeDocument/2006/relationships/image" Target="../media/image1.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png"/><Relationship Id="rId5" Type="http://schemas.openxmlformats.org/officeDocument/2006/relationships/image" Target="../media/image6.emf"/><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png"/><Relationship Id="rId5" Type="http://schemas.openxmlformats.org/officeDocument/2006/relationships/image" Target="../media/image9.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png"/><Relationship Id="rId5" Type="http://schemas.openxmlformats.org/officeDocument/2006/relationships/image" Target="../media/image10.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png"/><Relationship Id="rId5" Type="http://schemas.openxmlformats.org/officeDocument/2006/relationships/image" Target="../media/image1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3"/>
          <p:cNvSpPr txBox="1">
            <a:spLocks noGrp="1"/>
          </p:cNvSpPr>
          <p:nvPr>
            <p:ph type="ctrTitle"/>
          </p:nvPr>
        </p:nvSpPr>
        <p:spPr>
          <a:xfrm>
            <a:off x="1858703" y="1822833"/>
            <a:ext cx="5361300" cy="1448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GB" dirty="0">
                <a:solidFill>
                  <a:srgbClr val="000000"/>
                </a:solidFill>
              </a:rPr>
              <a:t>Deep learning for analysing immune cell interactions</a:t>
            </a:r>
            <a:endParaRPr dirty="0">
              <a:solidFill>
                <a:srgbClr val="000000"/>
              </a:solidFill>
            </a:endParaRPr>
          </a:p>
        </p:txBody>
      </p:sp>
      <p:sp>
        <p:nvSpPr>
          <p:cNvPr id="129" name="Google Shape;129;p13"/>
          <p:cNvSpPr txBox="1">
            <a:spLocks noGrp="1"/>
          </p:cNvSpPr>
          <p:nvPr>
            <p:ph type="subTitle" idx="1"/>
          </p:nvPr>
        </p:nvSpPr>
        <p:spPr>
          <a:xfrm>
            <a:off x="1858700" y="3413158"/>
            <a:ext cx="5361300" cy="52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dirty="0">
                <a:solidFill>
                  <a:srgbClr val="000000"/>
                </a:solidFill>
              </a:rPr>
              <a:t>Level 4 Honours Project – Leonore Papaloizos</a:t>
            </a:r>
            <a:endParaRPr dirty="0">
              <a:solidFill>
                <a:srgbClr val="000000"/>
              </a:solidFill>
            </a:endParaRPr>
          </a:p>
        </p:txBody>
      </p:sp>
      <p:pic>
        <p:nvPicPr>
          <p:cNvPr id="3" name="Audio 2">
            <a:hlinkClick r:id="" action="ppaction://media"/>
            <a:extLst>
              <a:ext uri="{FF2B5EF4-FFF2-40B4-BE49-F238E27FC236}">
                <a16:creationId xmlns:a16="http://schemas.microsoft.com/office/drawing/2014/main" id="{CACAB9D4-38CD-E24E-A9C6-07FF2D7EBF5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1023"/>
    </mc:Choice>
    <mc:Fallback>
      <p:transition spd="slow" advTm="110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21"/>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000"/>
              <a:t>How well can we reconstruct images with an autoencoder?</a:t>
            </a:r>
            <a:endParaRPr sz="2000"/>
          </a:p>
        </p:txBody>
      </p:sp>
      <p:pic>
        <p:nvPicPr>
          <p:cNvPr id="184" name="Google Shape;184;p21"/>
          <p:cNvPicPr preferRelativeResize="0"/>
          <p:nvPr/>
        </p:nvPicPr>
        <p:blipFill rotWithShape="1">
          <a:blip r:embed="rId5">
            <a:alphaModFix/>
          </a:blip>
          <a:srcRect t="26329" b="28992"/>
          <a:stretch/>
        </p:blipFill>
        <p:spPr>
          <a:xfrm>
            <a:off x="577050" y="1303225"/>
            <a:ext cx="7550397" cy="3373276"/>
          </a:xfrm>
          <a:prstGeom prst="rect">
            <a:avLst/>
          </a:prstGeom>
          <a:noFill/>
          <a:ln>
            <a:noFill/>
          </a:ln>
        </p:spPr>
      </p:pic>
      <p:pic>
        <p:nvPicPr>
          <p:cNvPr id="4" name="Audio 3">
            <a:hlinkClick r:id="" action="ppaction://media"/>
            <a:extLst>
              <a:ext uri="{FF2B5EF4-FFF2-40B4-BE49-F238E27FC236}">
                <a16:creationId xmlns:a16="http://schemas.microsoft.com/office/drawing/2014/main" id="{2F741501-9B9A-5F4F-B09F-4418898BD50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9864"/>
    </mc:Choice>
    <mc:Fallback>
      <p:transition spd="slow" advTm="198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sp>
        <p:nvSpPr>
          <p:cNvPr id="189" name="Google Shape;189;p22"/>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000"/>
              <a:t>Can we find an underlying structure in the images of immune cells?</a:t>
            </a:r>
            <a:endParaRPr sz="2000"/>
          </a:p>
        </p:txBody>
      </p:sp>
      <p:pic>
        <p:nvPicPr>
          <p:cNvPr id="190" name="Google Shape;190;p22"/>
          <p:cNvPicPr preferRelativeResize="0"/>
          <p:nvPr/>
        </p:nvPicPr>
        <p:blipFill>
          <a:blip r:embed="rId5">
            <a:alphaModFix/>
          </a:blip>
          <a:stretch>
            <a:fillRect/>
          </a:stretch>
        </p:blipFill>
        <p:spPr>
          <a:xfrm>
            <a:off x="648376" y="1843800"/>
            <a:ext cx="2704424" cy="2788106"/>
          </a:xfrm>
          <a:prstGeom prst="rect">
            <a:avLst/>
          </a:prstGeom>
          <a:noFill/>
          <a:ln>
            <a:noFill/>
          </a:ln>
        </p:spPr>
      </p:pic>
      <p:sp>
        <p:nvSpPr>
          <p:cNvPr id="191" name="Google Shape;191;p22"/>
          <p:cNvSpPr txBox="1"/>
          <p:nvPr/>
        </p:nvSpPr>
        <p:spPr>
          <a:xfrm>
            <a:off x="2572350" y="1800200"/>
            <a:ext cx="1562700" cy="90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GB">
                <a:latin typeface="Calibri"/>
                <a:ea typeface="Calibri"/>
                <a:cs typeface="Calibri"/>
                <a:sym typeface="Calibri"/>
              </a:rPr>
              <a:t>← non-reduced</a:t>
            </a:r>
            <a:endParaRPr>
              <a:latin typeface="Calibri"/>
              <a:ea typeface="Calibri"/>
              <a:cs typeface="Calibri"/>
              <a:sym typeface="Calibri"/>
            </a:endParaRPr>
          </a:p>
          <a:p>
            <a:pPr marL="0" lvl="0" indent="0" algn="r" rtl="0">
              <a:spcBef>
                <a:spcPts val="0"/>
              </a:spcBef>
              <a:spcAft>
                <a:spcPts val="0"/>
              </a:spcAft>
              <a:buNone/>
            </a:pPr>
            <a:r>
              <a:rPr lang="en-GB">
                <a:latin typeface="Calibri"/>
                <a:ea typeface="Calibri"/>
                <a:cs typeface="Calibri"/>
                <a:sym typeface="Calibri"/>
              </a:rPr>
              <a:t>reduced → </a:t>
            </a:r>
            <a:endParaRPr>
              <a:latin typeface="Calibri"/>
              <a:ea typeface="Calibri"/>
              <a:cs typeface="Calibri"/>
              <a:sym typeface="Calibri"/>
            </a:endParaRPr>
          </a:p>
        </p:txBody>
      </p:sp>
      <p:pic>
        <p:nvPicPr>
          <p:cNvPr id="192" name="Google Shape;192;p22"/>
          <p:cNvPicPr preferRelativeResize="0"/>
          <p:nvPr/>
        </p:nvPicPr>
        <p:blipFill>
          <a:blip r:embed="rId6">
            <a:alphaModFix/>
          </a:blip>
          <a:stretch>
            <a:fillRect/>
          </a:stretch>
        </p:blipFill>
        <p:spPr>
          <a:xfrm>
            <a:off x="4325650" y="1593400"/>
            <a:ext cx="3244818" cy="3038506"/>
          </a:xfrm>
          <a:prstGeom prst="rect">
            <a:avLst/>
          </a:prstGeom>
          <a:noFill/>
          <a:ln>
            <a:noFill/>
          </a:ln>
        </p:spPr>
      </p:pic>
      <p:pic>
        <p:nvPicPr>
          <p:cNvPr id="5" name="Audio 4">
            <a:hlinkClick r:id="" action="ppaction://media"/>
            <a:extLst>
              <a:ext uri="{FF2B5EF4-FFF2-40B4-BE49-F238E27FC236}">
                <a16:creationId xmlns:a16="http://schemas.microsoft.com/office/drawing/2014/main" id="{00A7629E-D863-9941-8275-CE460F5B59AD}"/>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9526"/>
    </mc:Choice>
    <mc:Fallback>
      <p:transition spd="slow" advTm="495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23"/>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2000"/>
              <a:t>Can we quantify interaction in unseen images of immune cells?</a:t>
            </a:r>
            <a:endParaRPr sz="2000"/>
          </a:p>
        </p:txBody>
      </p:sp>
      <p:sp>
        <p:nvSpPr>
          <p:cNvPr id="198" name="Google Shape;198;p23"/>
          <p:cNvSpPr txBox="1">
            <a:spLocks noGrp="1"/>
          </p:cNvSpPr>
          <p:nvPr>
            <p:ph type="body" idx="1"/>
          </p:nvPr>
        </p:nvSpPr>
        <p:spPr>
          <a:xfrm>
            <a:off x="819150" y="4090100"/>
            <a:ext cx="7505700" cy="348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sz="1050">
                <a:solidFill>
                  <a:srgbClr val="000000"/>
                </a:solidFill>
                <a:highlight>
                  <a:srgbClr val="FFFFFF"/>
                </a:highlight>
                <a:latin typeface="Courier New"/>
                <a:ea typeface="Courier New"/>
                <a:cs typeface="Courier New"/>
                <a:sym typeface="Courier New"/>
              </a:rPr>
              <a:t>RMSE score: 1.838, SD 4.583 (true SD: 4.853)</a:t>
            </a:r>
            <a:endParaRPr/>
          </a:p>
        </p:txBody>
      </p:sp>
      <p:pic>
        <p:nvPicPr>
          <p:cNvPr id="199" name="Google Shape;199;p23"/>
          <p:cNvPicPr preferRelativeResize="0"/>
          <p:nvPr/>
        </p:nvPicPr>
        <p:blipFill>
          <a:blip r:embed="rId5">
            <a:alphaModFix/>
          </a:blip>
          <a:stretch>
            <a:fillRect/>
          </a:stretch>
        </p:blipFill>
        <p:spPr>
          <a:xfrm>
            <a:off x="819150" y="1484728"/>
            <a:ext cx="7340447" cy="2448000"/>
          </a:xfrm>
          <a:prstGeom prst="rect">
            <a:avLst/>
          </a:prstGeom>
          <a:noFill/>
          <a:ln>
            <a:noFill/>
          </a:ln>
        </p:spPr>
      </p:pic>
      <p:pic>
        <p:nvPicPr>
          <p:cNvPr id="4" name="Audio 3">
            <a:hlinkClick r:id="" action="ppaction://media"/>
            <a:extLst>
              <a:ext uri="{FF2B5EF4-FFF2-40B4-BE49-F238E27FC236}">
                <a16:creationId xmlns:a16="http://schemas.microsoft.com/office/drawing/2014/main" id="{5CA9C1C6-DC8A-A94C-B431-B5297058AEA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3225"/>
    </mc:Choice>
    <mc:Fallback>
      <p:transition spd="slow" advTm="4322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24"/>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Summary</a:t>
            </a:r>
            <a:endParaRPr/>
          </a:p>
        </p:txBody>
      </p:sp>
      <p:sp>
        <p:nvSpPr>
          <p:cNvPr id="205" name="Google Shape;205;p24"/>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Autofit/>
          </a:bodyPr>
          <a:lstStyle/>
          <a:p>
            <a:pPr marL="457200" lvl="0" indent="-381000" algn="l" rtl="0">
              <a:spcBef>
                <a:spcPts val="0"/>
              </a:spcBef>
              <a:spcAft>
                <a:spcPts val="0"/>
              </a:spcAft>
              <a:buSzPts val="2400"/>
              <a:buChar char="●"/>
            </a:pPr>
            <a:r>
              <a:rPr lang="en-GB" sz="2400"/>
              <a:t>Is there an underlying structure in images of immune cells under different experimental conditions? → </a:t>
            </a:r>
            <a:r>
              <a:rPr lang="en-GB" sz="2400">
                <a:highlight>
                  <a:srgbClr val="FFD966"/>
                </a:highlight>
              </a:rPr>
              <a:t>maybe...</a:t>
            </a:r>
            <a:endParaRPr sz="2400">
              <a:highlight>
                <a:srgbClr val="FFD966"/>
              </a:highlight>
            </a:endParaRPr>
          </a:p>
          <a:p>
            <a:pPr marL="457200" lvl="0" indent="-381000" algn="l" rtl="0">
              <a:spcBef>
                <a:spcPts val="2000"/>
              </a:spcBef>
              <a:spcAft>
                <a:spcPts val="1600"/>
              </a:spcAft>
              <a:buSzPts val="2400"/>
              <a:buChar char="●"/>
            </a:pPr>
            <a:r>
              <a:rPr lang="en-GB" sz="2400"/>
              <a:t>Can we quantify interaction from an image of immune cells? → </a:t>
            </a:r>
            <a:r>
              <a:rPr lang="en-GB" sz="2400">
                <a:highlight>
                  <a:srgbClr val="FFD966"/>
                </a:highlight>
              </a:rPr>
              <a:t>yes</a:t>
            </a:r>
            <a:endParaRPr>
              <a:highlight>
                <a:srgbClr val="FFD966"/>
              </a:highlight>
            </a:endParaRPr>
          </a:p>
        </p:txBody>
      </p:sp>
      <p:pic>
        <p:nvPicPr>
          <p:cNvPr id="5" name="Audio 4">
            <a:hlinkClick r:id="" action="ppaction://media"/>
            <a:extLst>
              <a:ext uri="{FF2B5EF4-FFF2-40B4-BE49-F238E27FC236}">
                <a16:creationId xmlns:a16="http://schemas.microsoft.com/office/drawing/2014/main" id="{A17B83CD-D226-824A-8719-F60EA3DDE1C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7993"/>
    </mc:Choice>
    <mc:Fallback>
      <p:transition spd="slow" advTm="579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24"/>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Future work</a:t>
            </a:r>
            <a:endParaRPr dirty="0"/>
          </a:p>
        </p:txBody>
      </p:sp>
      <p:sp>
        <p:nvSpPr>
          <p:cNvPr id="205" name="Google Shape;205;p24"/>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Autofit/>
          </a:bodyPr>
          <a:lstStyle/>
          <a:p>
            <a:pPr marL="361950" indent="-285750">
              <a:buSzPts val="2400"/>
            </a:pPr>
            <a:r>
              <a:rPr lang="en-US" sz="1800" dirty="0"/>
              <a:t>Deep segmentation models</a:t>
            </a:r>
          </a:p>
          <a:p>
            <a:pPr marL="819150" lvl="1" indent="-285750">
              <a:spcBef>
                <a:spcPts val="0"/>
              </a:spcBef>
              <a:buSzPts val="2400"/>
            </a:pPr>
            <a:r>
              <a:rPr lang="en-US" sz="1800" dirty="0"/>
              <a:t>Feature extraction</a:t>
            </a:r>
          </a:p>
          <a:p>
            <a:pPr marL="819150" lvl="1" indent="-285750">
              <a:spcBef>
                <a:spcPts val="0"/>
              </a:spcBef>
              <a:buSzPts val="2400"/>
            </a:pPr>
            <a:r>
              <a:rPr lang="en-US" sz="1800" dirty="0"/>
              <a:t>Morphology of cells: size, granularity</a:t>
            </a:r>
            <a:endParaRPr sz="1800" dirty="0"/>
          </a:p>
          <a:p>
            <a:pPr marL="361950" indent="-285750">
              <a:spcBef>
                <a:spcPts val="2000"/>
              </a:spcBef>
              <a:spcAft>
                <a:spcPts val="1600"/>
              </a:spcAft>
              <a:buSzPts val="2400"/>
            </a:pPr>
            <a:r>
              <a:rPr lang="en-GB" sz="1800" dirty="0"/>
              <a:t>Label-free experiments</a:t>
            </a:r>
            <a:endParaRPr sz="1100" dirty="0"/>
          </a:p>
        </p:txBody>
      </p:sp>
      <p:pic>
        <p:nvPicPr>
          <p:cNvPr id="2" name="Audio 1">
            <a:hlinkClick r:id="" action="ppaction://media"/>
            <a:extLst>
              <a:ext uri="{FF2B5EF4-FFF2-40B4-BE49-F238E27FC236}">
                <a16:creationId xmlns:a16="http://schemas.microsoft.com/office/drawing/2014/main" id="{CA7FE744-C8CF-1440-A94C-D8F8362192D2}"/>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4114800"/>
            <a:ext cx="812800" cy="812800"/>
          </a:xfrm>
          <a:prstGeom prst="rect">
            <a:avLst/>
          </a:prstGeom>
        </p:spPr>
      </p:pic>
    </p:spTree>
    <p:extLst>
      <p:ext uri="{BB962C8B-B14F-4D97-AF65-F5344CB8AC3E}">
        <p14:creationId xmlns:p14="http://schemas.microsoft.com/office/powerpoint/2010/main" val="3742324455"/>
      </p:ext>
    </p:extLst>
  </p:cSld>
  <p:clrMapOvr>
    <a:masterClrMapping/>
  </p:clrMapOvr>
  <mc:AlternateContent xmlns:mc="http://schemas.openxmlformats.org/markup-compatibility/2006">
    <mc:Choice xmlns:p14="http://schemas.microsoft.com/office/powerpoint/2010/main" Requires="p14">
      <p:transition spd="slow" p14:dur="2000" advTm="39872"/>
    </mc:Choice>
    <mc:Fallback>
      <p:transition spd="slow" advTm="398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FC94D7-FD08-0C41-88E3-3A08EEB1B930}"/>
              </a:ext>
            </a:extLst>
          </p:cNvPr>
          <p:cNvSpPr>
            <a:spLocks noGrp="1"/>
          </p:cNvSpPr>
          <p:nvPr>
            <p:ph type="title"/>
          </p:nvPr>
        </p:nvSpPr>
        <p:spPr>
          <a:xfrm>
            <a:off x="2388277" y="2260125"/>
            <a:ext cx="4367446" cy="954600"/>
          </a:xfrm>
        </p:spPr>
        <p:txBody>
          <a:bodyPr/>
          <a:lstStyle/>
          <a:p>
            <a:r>
              <a:rPr lang="en-GB" dirty="0"/>
              <a:t>Thank you for your time!</a:t>
            </a:r>
          </a:p>
        </p:txBody>
      </p:sp>
      <p:pic>
        <p:nvPicPr>
          <p:cNvPr id="4" name="Audio 3">
            <a:hlinkClick r:id="" action="ppaction://media"/>
            <a:extLst>
              <a:ext uri="{FF2B5EF4-FFF2-40B4-BE49-F238E27FC236}">
                <a16:creationId xmlns:a16="http://schemas.microsoft.com/office/drawing/2014/main" id="{505BC4EB-F0B0-B14E-B734-F9140012E45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8115300" y="4114800"/>
            <a:ext cx="812800" cy="812800"/>
          </a:xfrm>
          <a:prstGeom prst="rect">
            <a:avLst/>
          </a:prstGeom>
        </p:spPr>
      </p:pic>
    </p:spTree>
    <p:extLst>
      <p:ext uri="{BB962C8B-B14F-4D97-AF65-F5344CB8AC3E}">
        <p14:creationId xmlns:p14="http://schemas.microsoft.com/office/powerpoint/2010/main" val="2399600549"/>
      </p:ext>
    </p:extLst>
  </p:cSld>
  <p:clrMapOvr>
    <a:masterClrMapping/>
  </p:clrMapOvr>
  <mc:AlternateContent xmlns:mc="http://schemas.openxmlformats.org/markup-compatibility/2006">
    <mc:Choice xmlns:p14="http://schemas.microsoft.com/office/powerpoint/2010/main" Requires="p14">
      <p:transition spd="slow" p14:dur="2000" advTm="3784"/>
    </mc:Choice>
    <mc:Fallback>
      <p:transition spd="slow" advTm="37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33"/>
        <p:cNvGrpSpPr/>
        <p:nvPr/>
      </p:nvGrpSpPr>
      <p:grpSpPr>
        <a:xfrm>
          <a:off x="0" y="0"/>
          <a:ext cx="0" cy="0"/>
          <a:chOff x="0" y="0"/>
          <a:chExt cx="0" cy="0"/>
        </a:xfrm>
      </p:grpSpPr>
      <p:sp>
        <p:nvSpPr>
          <p:cNvPr id="134" name="Google Shape;134;p14"/>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Motivation</a:t>
            </a:r>
            <a:endParaRPr dirty="0"/>
          </a:p>
        </p:txBody>
      </p:sp>
      <p:sp>
        <p:nvSpPr>
          <p:cNvPr id="135" name="Google Shape;135;p14"/>
          <p:cNvSpPr txBox="1">
            <a:spLocks noGrp="1"/>
          </p:cNvSpPr>
          <p:nvPr>
            <p:ph type="body" idx="1"/>
          </p:nvPr>
        </p:nvSpPr>
        <p:spPr>
          <a:xfrm>
            <a:off x="819160" y="1466100"/>
            <a:ext cx="1218900" cy="30024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GB"/>
              <a:t>Let’s talk about our immune system!</a:t>
            </a:r>
            <a:endParaRPr/>
          </a:p>
        </p:txBody>
      </p:sp>
      <p:pic>
        <p:nvPicPr>
          <p:cNvPr id="136" name="Google Shape;136;p14"/>
          <p:cNvPicPr preferRelativeResize="0"/>
          <p:nvPr/>
        </p:nvPicPr>
        <p:blipFill>
          <a:blip r:embed="rId5">
            <a:alphaModFix/>
          </a:blip>
          <a:stretch>
            <a:fillRect/>
          </a:stretch>
        </p:blipFill>
        <p:spPr>
          <a:xfrm>
            <a:off x="2269000" y="1466090"/>
            <a:ext cx="6321600" cy="3323134"/>
          </a:xfrm>
          <a:prstGeom prst="rect">
            <a:avLst/>
          </a:prstGeom>
          <a:noFill/>
          <a:ln>
            <a:noFill/>
          </a:ln>
        </p:spPr>
      </p:pic>
      <p:sp>
        <p:nvSpPr>
          <p:cNvPr id="137" name="Google Shape;137;p14"/>
          <p:cNvSpPr/>
          <p:nvPr/>
        </p:nvSpPr>
        <p:spPr>
          <a:xfrm>
            <a:off x="4219650" y="3313700"/>
            <a:ext cx="704700" cy="704700"/>
          </a:xfrm>
          <a:prstGeom prst="heart">
            <a:avLst/>
          </a:prstGeom>
          <a:solidFill>
            <a:srgbClr val="FF0000"/>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38" name="Google Shape;138;p14"/>
          <p:cNvPicPr preferRelativeResize="0"/>
          <p:nvPr/>
        </p:nvPicPr>
        <p:blipFill>
          <a:blip r:embed="rId6">
            <a:alphaModFix/>
          </a:blip>
          <a:stretch>
            <a:fillRect/>
          </a:stretch>
        </p:blipFill>
        <p:spPr>
          <a:xfrm>
            <a:off x="4870375" y="2916926"/>
            <a:ext cx="1293701" cy="1293701"/>
          </a:xfrm>
          <a:prstGeom prst="rect">
            <a:avLst/>
          </a:prstGeom>
          <a:noFill/>
          <a:ln>
            <a:noFill/>
          </a:ln>
        </p:spPr>
      </p:pic>
      <p:pic>
        <p:nvPicPr>
          <p:cNvPr id="139" name="Google Shape;139;p14"/>
          <p:cNvPicPr preferRelativeResize="0"/>
          <p:nvPr/>
        </p:nvPicPr>
        <p:blipFill>
          <a:blip r:embed="rId7">
            <a:alphaModFix/>
          </a:blip>
          <a:stretch>
            <a:fillRect/>
          </a:stretch>
        </p:blipFill>
        <p:spPr>
          <a:xfrm>
            <a:off x="4569068" y="1745261"/>
            <a:ext cx="1721473" cy="1721502"/>
          </a:xfrm>
          <a:prstGeom prst="rect">
            <a:avLst/>
          </a:prstGeom>
          <a:noFill/>
          <a:ln>
            <a:noFill/>
          </a:ln>
        </p:spPr>
      </p:pic>
      <p:pic>
        <p:nvPicPr>
          <p:cNvPr id="140" name="Google Shape;140;p14"/>
          <p:cNvPicPr preferRelativeResize="0"/>
          <p:nvPr/>
        </p:nvPicPr>
        <p:blipFill>
          <a:blip r:embed="rId8">
            <a:alphaModFix/>
          </a:blip>
          <a:stretch>
            <a:fillRect/>
          </a:stretch>
        </p:blipFill>
        <p:spPr>
          <a:xfrm>
            <a:off x="6033652" y="3315500"/>
            <a:ext cx="709850" cy="709833"/>
          </a:xfrm>
          <a:prstGeom prst="rect">
            <a:avLst/>
          </a:prstGeom>
          <a:noFill/>
          <a:ln>
            <a:noFill/>
          </a:ln>
        </p:spPr>
      </p:pic>
      <p:pic>
        <p:nvPicPr>
          <p:cNvPr id="2" name="Audio 1">
            <a:hlinkClick r:id="" action="ppaction://media"/>
            <a:extLst>
              <a:ext uri="{FF2B5EF4-FFF2-40B4-BE49-F238E27FC236}">
                <a16:creationId xmlns:a16="http://schemas.microsoft.com/office/drawing/2014/main" id="{7D8277A1-B065-D841-A164-BB52FAD0E944}"/>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91580"/>
    </mc:Choice>
    <mc:Fallback>
      <p:transition spd="slow" advTm="915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15"/>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How can the interaction between immune cells be analysed with deep learning?</a:t>
            </a:r>
            <a:endParaRPr/>
          </a:p>
        </p:txBody>
      </p:sp>
      <p:sp>
        <p:nvSpPr>
          <p:cNvPr id="146" name="Google Shape;146;p15"/>
          <p:cNvSpPr txBox="1">
            <a:spLocks noGrp="1"/>
          </p:cNvSpPr>
          <p:nvPr>
            <p:ph type="body" idx="1"/>
          </p:nvPr>
        </p:nvSpPr>
        <p:spPr>
          <a:xfrm>
            <a:off x="819149" y="1990724"/>
            <a:ext cx="6541021" cy="2936875"/>
          </a:xfrm>
          <a:prstGeom prst="rect">
            <a:avLst/>
          </a:prstGeom>
        </p:spPr>
        <p:txBody>
          <a:bodyPr spcFirstLastPara="1" wrap="square" lIns="91425" tIns="91425" rIns="91425" bIns="91425" anchor="t" anchorCtr="0">
            <a:noAutofit/>
          </a:bodyPr>
          <a:lstStyle/>
          <a:p>
            <a:pPr marL="457200" lvl="0" indent="-323850" algn="l" rtl="0">
              <a:spcBef>
                <a:spcPts val="0"/>
              </a:spcBef>
              <a:spcAft>
                <a:spcPts val="0"/>
              </a:spcAft>
              <a:buSzPts val="1500"/>
              <a:buChar char="●"/>
            </a:pPr>
            <a:r>
              <a:rPr lang="en-GB" sz="1800" dirty="0"/>
              <a:t>We have a large amount of imaging data available</a:t>
            </a:r>
            <a:endParaRPr sz="1800" dirty="0"/>
          </a:p>
          <a:p>
            <a:pPr marL="914400" lvl="1" indent="-323850" algn="l" rtl="0">
              <a:spcBef>
                <a:spcPts val="0"/>
              </a:spcBef>
              <a:spcAft>
                <a:spcPts val="0"/>
              </a:spcAft>
              <a:buSzPts val="1500"/>
              <a:buChar char="○"/>
            </a:pPr>
            <a:r>
              <a:rPr lang="en-GB" sz="1800" dirty="0"/>
              <a:t>High-dimensional</a:t>
            </a:r>
          </a:p>
          <a:p>
            <a:pPr marL="590550" lvl="1" indent="0" algn="l" rtl="0">
              <a:spcBef>
                <a:spcPts val="0"/>
              </a:spcBef>
              <a:spcAft>
                <a:spcPts val="0"/>
              </a:spcAft>
              <a:buSzPts val="1500"/>
              <a:buNone/>
            </a:pPr>
            <a:endParaRPr sz="1800" dirty="0"/>
          </a:p>
          <a:p>
            <a:pPr marL="457200" lvl="0" indent="-323850" algn="l" rtl="0">
              <a:spcBef>
                <a:spcPts val="1000"/>
              </a:spcBef>
              <a:spcAft>
                <a:spcPts val="0"/>
              </a:spcAft>
              <a:buSzPts val="1500"/>
              <a:buChar char="●"/>
            </a:pPr>
            <a:r>
              <a:rPr lang="en-GB" sz="1800" dirty="0"/>
              <a:t>Previous research has shown neural networks are efficient in processing images</a:t>
            </a:r>
            <a:endParaRPr sz="1800" dirty="0"/>
          </a:p>
          <a:p>
            <a:pPr marL="914400" lvl="1" indent="-323850" algn="l" rtl="0">
              <a:spcBef>
                <a:spcPts val="0"/>
              </a:spcBef>
              <a:spcAft>
                <a:spcPts val="0"/>
              </a:spcAft>
              <a:buSzPts val="1500"/>
              <a:buChar char="○"/>
            </a:pPr>
            <a:r>
              <a:rPr lang="en-GB" sz="1800" dirty="0"/>
              <a:t>Recent advances have successfully applied deep learning to cancer research</a:t>
            </a:r>
            <a:endParaRPr sz="1800" dirty="0"/>
          </a:p>
        </p:txBody>
      </p:sp>
      <p:pic>
        <p:nvPicPr>
          <p:cNvPr id="4" name="Audio 3">
            <a:hlinkClick r:id="" action="ppaction://media"/>
            <a:extLst>
              <a:ext uri="{FF2B5EF4-FFF2-40B4-BE49-F238E27FC236}">
                <a16:creationId xmlns:a16="http://schemas.microsoft.com/office/drawing/2014/main" id="{507A2A16-7FB2-B144-872E-244DCBF45B9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7183"/>
    </mc:Choice>
    <mc:Fallback>
      <p:transition spd="slow" advTm="3718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44"/>
        <p:cNvGrpSpPr/>
        <p:nvPr/>
      </p:nvGrpSpPr>
      <p:grpSpPr>
        <a:xfrm>
          <a:off x="0" y="0"/>
          <a:ext cx="0" cy="0"/>
          <a:chOff x="0" y="0"/>
          <a:chExt cx="0" cy="0"/>
        </a:xfrm>
      </p:grpSpPr>
      <p:sp>
        <p:nvSpPr>
          <p:cNvPr id="145" name="Google Shape;145;p15"/>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How can the interaction between immune cells be analysed with deep learning?</a:t>
            </a:r>
            <a:endParaRPr dirty="0"/>
          </a:p>
        </p:txBody>
      </p:sp>
      <p:sp>
        <p:nvSpPr>
          <p:cNvPr id="146" name="Google Shape;146;p15"/>
          <p:cNvSpPr txBox="1">
            <a:spLocks noGrp="1"/>
          </p:cNvSpPr>
          <p:nvPr>
            <p:ph type="body" idx="1"/>
          </p:nvPr>
        </p:nvSpPr>
        <p:spPr>
          <a:xfrm>
            <a:off x="819150" y="1990725"/>
            <a:ext cx="4862123" cy="2936875"/>
          </a:xfrm>
          <a:prstGeom prst="rect">
            <a:avLst/>
          </a:prstGeom>
        </p:spPr>
        <p:txBody>
          <a:bodyPr spcFirstLastPara="1" wrap="square" lIns="91425" tIns="91425" rIns="91425" bIns="91425" anchor="t" anchorCtr="0">
            <a:noAutofit/>
          </a:bodyPr>
          <a:lstStyle/>
          <a:p>
            <a:pPr marL="457200" lvl="0" indent="-323850" algn="l" rtl="0">
              <a:spcBef>
                <a:spcPts val="1000"/>
              </a:spcBef>
              <a:spcAft>
                <a:spcPts val="0"/>
              </a:spcAft>
              <a:buSzPts val="1500"/>
              <a:buChar char="●"/>
            </a:pPr>
            <a:r>
              <a:rPr lang="en-GB" sz="1800" dirty="0"/>
              <a:t>We want to explore the use of autoencoders for analysing these images</a:t>
            </a:r>
            <a:endParaRPr sz="1800" dirty="0"/>
          </a:p>
          <a:p>
            <a:pPr marL="914400" lvl="1" indent="-323850" algn="l" rtl="0">
              <a:spcBef>
                <a:spcPts val="0"/>
              </a:spcBef>
              <a:spcAft>
                <a:spcPts val="0"/>
              </a:spcAft>
              <a:buSzPts val="1500"/>
              <a:buChar char="○"/>
            </a:pPr>
            <a:r>
              <a:rPr lang="en-GB" sz="1800" dirty="0"/>
              <a:t>Unsupervised learning → visualisation of the data in 2D plane</a:t>
            </a:r>
            <a:endParaRPr sz="1800" dirty="0"/>
          </a:p>
          <a:p>
            <a:pPr marL="914400" lvl="1" indent="-323850" algn="l" rtl="0">
              <a:spcBef>
                <a:spcPts val="0"/>
              </a:spcBef>
              <a:spcAft>
                <a:spcPts val="0"/>
              </a:spcAft>
              <a:buSzPts val="1500"/>
              <a:buChar char="○"/>
            </a:pPr>
            <a:r>
              <a:rPr lang="en-GB" sz="1800" dirty="0"/>
              <a:t>Building block for supervised learning → regression</a:t>
            </a:r>
            <a:endParaRPr sz="1800" dirty="0"/>
          </a:p>
        </p:txBody>
      </p:sp>
      <p:pic>
        <p:nvPicPr>
          <p:cNvPr id="4" name="Picture 3">
            <a:extLst>
              <a:ext uri="{FF2B5EF4-FFF2-40B4-BE49-F238E27FC236}">
                <a16:creationId xmlns:a16="http://schemas.microsoft.com/office/drawing/2014/main" id="{8B012087-B79A-2F4F-AF37-9E5A3294BFDF}"/>
              </a:ext>
            </a:extLst>
          </p:cNvPr>
          <p:cNvPicPr>
            <a:picLocks noChangeAspect="1"/>
          </p:cNvPicPr>
          <p:nvPr/>
        </p:nvPicPr>
        <p:blipFill>
          <a:blip r:embed="rId5"/>
          <a:stretch>
            <a:fillRect/>
          </a:stretch>
        </p:blipFill>
        <p:spPr>
          <a:xfrm>
            <a:off x="5817045" y="2211665"/>
            <a:ext cx="2704655" cy="2086235"/>
          </a:xfrm>
          <a:prstGeom prst="rect">
            <a:avLst/>
          </a:prstGeom>
        </p:spPr>
      </p:pic>
      <p:pic>
        <p:nvPicPr>
          <p:cNvPr id="6" name="Audio 5">
            <a:hlinkClick r:id="" action="ppaction://media"/>
            <a:extLst>
              <a:ext uri="{FF2B5EF4-FFF2-40B4-BE49-F238E27FC236}">
                <a16:creationId xmlns:a16="http://schemas.microsoft.com/office/drawing/2014/main" id="{3F12B40A-7E10-3349-B0D8-73A3CFD35CEA}"/>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15300" y="4114800"/>
            <a:ext cx="812800" cy="812800"/>
          </a:xfrm>
          <a:prstGeom prst="rect">
            <a:avLst/>
          </a:prstGeom>
        </p:spPr>
      </p:pic>
    </p:spTree>
    <p:extLst>
      <p:ext uri="{BB962C8B-B14F-4D97-AF65-F5344CB8AC3E}">
        <p14:creationId xmlns:p14="http://schemas.microsoft.com/office/powerpoint/2010/main" val="4150059123"/>
      </p:ext>
    </p:extLst>
  </p:cSld>
  <p:clrMapOvr>
    <a:masterClrMapping/>
  </p:clrMapOvr>
  <mc:AlternateContent xmlns:mc="http://schemas.openxmlformats.org/markup-compatibility/2006">
    <mc:Choice xmlns:p14="http://schemas.microsoft.com/office/powerpoint/2010/main" Requires="p14">
      <p:transition spd="slow" p14:dur="2000" advTm="39180"/>
    </mc:Choice>
    <mc:Fallback>
      <p:transition spd="slow" advTm="391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50"/>
        <p:cNvGrpSpPr/>
        <p:nvPr/>
      </p:nvGrpSpPr>
      <p:grpSpPr>
        <a:xfrm>
          <a:off x="0" y="0"/>
          <a:ext cx="0" cy="0"/>
          <a:chOff x="0" y="0"/>
          <a:chExt cx="0" cy="0"/>
        </a:xfrm>
      </p:grpSpPr>
      <p:sp>
        <p:nvSpPr>
          <p:cNvPr id="151" name="Google Shape;151;p16"/>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What are the aims of this research?</a:t>
            </a:r>
            <a:endParaRPr dirty="0"/>
          </a:p>
        </p:txBody>
      </p:sp>
      <p:sp>
        <p:nvSpPr>
          <p:cNvPr id="152" name="Google Shape;152;p16"/>
          <p:cNvSpPr txBox="1">
            <a:spLocks noGrp="1"/>
          </p:cNvSpPr>
          <p:nvPr>
            <p:ph type="body" idx="1"/>
          </p:nvPr>
        </p:nvSpPr>
        <p:spPr>
          <a:xfrm>
            <a:off x="819150" y="1800200"/>
            <a:ext cx="7505700" cy="2982000"/>
          </a:xfrm>
          <a:prstGeom prst="rect">
            <a:avLst/>
          </a:prstGeom>
        </p:spPr>
        <p:txBody>
          <a:bodyPr spcFirstLastPara="1" wrap="square" lIns="91425" tIns="91425" rIns="91425" bIns="91425" anchor="t" anchorCtr="0">
            <a:noAutofit/>
          </a:bodyPr>
          <a:lstStyle/>
          <a:p>
            <a:pPr marL="457200" lvl="0" indent="-381000" algn="l" rtl="0">
              <a:spcBef>
                <a:spcPts val="0"/>
              </a:spcBef>
              <a:spcAft>
                <a:spcPts val="0"/>
              </a:spcAft>
              <a:buSzPts val="2400"/>
              <a:buChar char="●"/>
            </a:pPr>
            <a:r>
              <a:rPr lang="en-GB" sz="2400"/>
              <a:t>Is there an underlying structure in images of immune cells under different experimental conditions?</a:t>
            </a:r>
            <a:endParaRPr sz="2400"/>
          </a:p>
          <a:p>
            <a:pPr marL="457200" lvl="0" indent="-381000" algn="l" rtl="0">
              <a:spcBef>
                <a:spcPts val="2000"/>
              </a:spcBef>
              <a:spcAft>
                <a:spcPts val="1600"/>
              </a:spcAft>
              <a:buSzPts val="2400"/>
              <a:buChar char="●"/>
            </a:pPr>
            <a:r>
              <a:rPr lang="en-GB" sz="2400"/>
              <a:t>Can we quantify interaction from an image of immune cells?</a:t>
            </a:r>
            <a:endParaRPr sz="2400"/>
          </a:p>
        </p:txBody>
      </p:sp>
      <p:pic>
        <p:nvPicPr>
          <p:cNvPr id="4" name="Audio 3">
            <a:hlinkClick r:id="" action="ppaction://media"/>
            <a:extLst>
              <a:ext uri="{FF2B5EF4-FFF2-40B4-BE49-F238E27FC236}">
                <a16:creationId xmlns:a16="http://schemas.microsoft.com/office/drawing/2014/main" id="{D25E9DE3-C126-7648-BE6C-F100119A92A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2302"/>
    </mc:Choice>
    <mc:Fallback>
      <p:transition spd="slow" advTm="223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17"/>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Illustration</a:t>
            </a:r>
            <a:endParaRPr/>
          </a:p>
        </p:txBody>
      </p:sp>
      <p:pic>
        <p:nvPicPr>
          <p:cNvPr id="158" name="Google Shape;158;p17"/>
          <p:cNvPicPr preferRelativeResize="0"/>
          <p:nvPr/>
        </p:nvPicPr>
        <p:blipFill>
          <a:blip r:embed="rId5">
            <a:alphaModFix/>
          </a:blip>
          <a:stretch>
            <a:fillRect/>
          </a:stretch>
        </p:blipFill>
        <p:spPr>
          <a:xfrm>
            <a:off x="819150" y="1495400"/>
            <a:ext cx="3221248" cy="3221248"/>
          </a:xfrm>
          <a:prstGeom prst="rect">
            <a:avLst/>
          </a:prstGeom>
          <a:noFill/>
          <a:ln>
            <a:noFill/>
          </a:ln>
        </p:spPr>
      </p:pic>
      <p:pic>
        <p:nvPicPr>
          <p:cNvPr id="159" name="Google Shape;159;p17"/>
          <p:cNvPicPr preferRelativeResize="0"/>
          <p:nvPr/>
        </p:nvPicPr>
        <p:blipFill>
          <a:blip r:embed="rId6">
            <a:alphaModFix/>
          </a:blip>
          <a:stretch>
            <a:fillRect/>
          </a:stretch>
        </p:blipFill>
        <p:spPr>
          <a:xfrm>
            <a:off x="4857725" y="1495400"/>
            <a:ext cx="3221248" cy="3221248"/>
          </a:xfrm>
          <a:prstGeom prst="rect">
            <a:avLst/>
          </a:prstGeom>
          <a:noFill/>
          <a:ln>
            <a:noFill/>
          </a:ln>
        </p:spPr>
      </p:pic>
      <p:pic>
        <p:nvPicPr>
          <p:cNvPr id="2" name="Audio 1">
            <a:hlinkClick r:id="" action="ppaction://media"/>
            <a:extLst>
              <a:ext uri="{FF2B5EF4-FFF2-40B4-BE49-F238E27FC236}">
                <a16:creationId xmlns:a16="http://schemas.microsoft.com/office/drawing/2014/main" id="{0D9704AE-CC61-884B-BFE6-AA7405C5A909}"/>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2465"/>
    </mc:Choice>
    <mc:Fallback>
      <p:transition spd="slow" advTm="224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18"/>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dirty="0"/>
              <a:t>What was built?</a:t>
            </a:r>
            <a:endParaRPr dirty="0"/>
          </a:p>
        </p:txBody>
      </p:sp>
      <p:pic>
        <p:nvPicPr>
          <p:cNvPr id="5" name="Picture 4" descr="A picture containing screenshot&#10;&#10;Description automatically generated">
            <a:extLst>
              <a:ext uri="{FF2B5EF4-FFF2-40B4-BE49-F238E27FC236}">
                <a16:creationId xmlns:a16="http://schemas.microsoft.com/office/drawing/2014/main" id="{5246235A-F240-9B43-A4A3-11D873F49868}"/>
              </a:ext>
            </a:extLst>
          </p:cNvPr>
          <p:cNvPicPr>
            <a:picLocks noChangeAspect="1"/>
          </p:cNvPicPr>
          <p:nvPr/>
        </p:nvPicPr>
        <p:blipFill>
          <a:blip r:embed="rId5"/>
          <a:stretch>
            <a:fillRect/>
          </a:stretch>
        </p:blipFill>
        <p:spPr>
          <a:xfrm>
            <a:off x="1143832" y="1332038"/>
            <a:ext cx="6531131" cy="3400692"/>
          </a:xfrm>
          <a:prstGeom prst="rect">
            <a:avLst/>
          </a:prstGeom>
        </p:spPr>
      </p:pic>
      <p:pic>
        <p:nvPicPr>
          <p:cNvPr id="7" name="Audio 6">
            <a:hlinkClick r:id="" action="ppaction://media"/>
            <a:extLst>
              <a:ext uri="{FF2B5EF4-FFF2-40B4-BE49-F238E27FC236}">
                <a16:creationId xmlns:a16="http://schemas.microsoft.com/office/drawing/2014/main" id="{73878C79-F702-BC41-A6F0-54FA899728E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92204"/>
    </mc:Choice>
    <mc:Fallback>
      <p:transition spd="slow" advTm="9220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19"/>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What is the structure of the autoencoder?</a:t>
            </a:r>
            <a:endParaRPr/>
          </a:p>
        </p:txBody>
      </p:sp>
      <p:sp>
        <p:nvSpPr>
          <p:cNvPr id="171" name="Google Shape;171;p19"/>
          <p:cNvSpPr txBox="1">
            <a:spLocks noGrp="1"/>
          </p:cNvSpPr>
          <p:nvPr>
            <p:ph type="body" idx="1"/>
          </p:nvPr>
        </p:nvSpPr>
        <p:spPr>
          <a:xfrm>
            <a:off x="819150" y="1990725"/>
            <a:ext cx="7505700" cy="24480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endParaRPr/>
          </a:p>
        </p:txBody>
      </p:sp>
      <p:pic>
        <p:nvPicPr>
          <p:cNvPr id="172" name="Google Shape;172;p19"/>
          <p:cNvPicPr preferRelativeResize="0"/>
          <p:nvPr/>
        </p:nvPicPr>
        <p:blipFill>
          <a:blip r:embed="rId5">
            <a:alphaModFix/>
          </a:blip>
          <a:stretch>
            <a:fillRect/>
          </a:stretch>
        </p:blipFill>
        <p:spPr>
          <a:xfrm>
            <a:off x="858950" y="1717801"/>
            <a:ext cx="7465897" cy="2720924"/>
          </a:xfrm>
          <a:prstGeom prst="rect">
            <a:avLst/>
          </a:prstGeom>
          <a:noFill/>
          <a:ln>
            <a:noFill/>
          </a:ln>
        </p:spPr>
      </p:pic>
      <p:pic>
        <p:nvPicPr>
          <p:cNvPr id="4" name="Audio 3">
            <a:hlinkClick r:id="" action="ppaction://media"/>
            <a:extLst>
              <a:ext uri="{FF2B5EF4-FFF2-40B4-BE49-F238E27FC236}">
                <a16:creationId xmlns:a16="http://schemas.microsoft.com/office/drawing/2014/main" id="{CEADB54E-7948-7D4C-83E6-B7F322C99BB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2320"/>
    </mc:Choice>
    <mc:Fallback>
      <p:transition spd="slow" advTm="323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20"/>
          <p:cNvSpPr txBox="1">
            <a:spLocks noGrp="1"/>
          </p:cNvSpPr>
          <p:nvPr>
            <p:ph type="title"/>
          </p:nvPr>
        </p:nvSpPr>
        <p:spPr>
          <a:xfrm>
            <a:off x="819150" y="845600"/>
            <a:ext cx="7505700" cy="954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What is the structure of the regression model?</a:t>
            </a:r>
            <a:endParaRPr/>
          </a:p>
        </p:txBody>
      </p:sp>
      <p:pic>
        <p:nvPicPr>
          <p:cNvPr id="178" name="Google Shape;178;p20"/>
          <p:cNvPicPr preferRelativeResize="0"/>
          <p:nvPr/>
        </p:nvPicPr>
        <p:blipFill>
          <a:blip r:embed="rId5">
            <a:alphaModFix/>
          </a:blip>
          <a:stretch>
            <a:fillRect/>
          </a:stretch>
        </p:blipFill>
        <p:spPr>
          <a:xfrm>
            <a:off x="1720438" y="1929125"/>
            <a:ext cx="5703125" cy="2555925"/>
          </a:xfrm>
          <a:prstGeom prst="rect">
            <a:avLst/>
          </a:prstGeom>
          <a:noFill/>
          <a:ln>
            <a:noFill/>
          </a:ln>
        </p:spPr>
      </p:pic>
      <p:pic>
        <p:nvPicPr>
          <p:cNvPr id="4" name="Audio 3">
            <a:hlinkClick r:id="" action="ppaction://media"/>
            <a:extLst>
              <a:ext uri="{FF2B5EF4-FFF2-40B4-BE49-F238E27FC236}">
                <a16:creationId xmlns:a16="http://schemas.microsoft.com/office/drawing/2014/main" id="{FC9E5BE2-1CE6-AF4A-9AD0-76A47E82197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15300" y="41148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7778"/>
    </mc:Choice>
    <mc:Fallback>
      <p:transition spd="slow" advTm="2777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theme/theme1.xml><?xml version="1.0" encoding="utf-8"?>
<a:theme xmlns:a="http://schemas.openxmlformats.org/drawingml/2006/main" name="DL">
  <a:themeElements>
    <a:clrScheme name="Shift">
      <a:dk1>
        <a:srgbClr val="FFFFFF"/>
      </a:dk1>
      <a:lt1>
        <a:srgbClr val="F6B26B"/>
      </a:lt1>
      <a:dk2>
        <a:srgbClr val="233A44"/>
      </a:dk2>
      <a:lt2>
        <a:srgbClr val="D9D9D9"/>
      </a:lt2>
      <a:accent1>
        <a:srgbClr val="00796B"/>
      </a:accent1>
      <a:accent2>
        <a:srgbClr val="D9563F"/>
      </a:accent2>
      <a:accent3>
        <a:srgbClr val="E06666"/>
      </a:accent3>
      <a:accent4>
        <a:srgbClr val="93C47D"/>
      </a:accent4>
      <a:accent5>
        <a:srgbClr val="3D4594"/>
      </a:accent5>
      <a:accent6>
        <a:srgbClr val="4A86E8"/>
      </a:accent6>
      <a:hlink>
        <a:srgbClr val="3D4594"/>
      </a:hlink>
      <a:folHlink>
        <a:srgbClr val="3D459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958</TotalTime>
  <Words>1853</Words>
  <Application>Microsoft Macintosh PowerPoint</Application>
  <PresentationFormat>On-screen Show (16:9)</PresentationFormat>
  <Paragraphs>87</Paragraphs>
  <Slides>15</Slides>
  <Notes>14</Notes>
  <HiddenSlides>0</HiddenSlides>
  <MMClips>15</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Calibri</vt:lpstr>
      <vt:lpstr>Proxima Nova</vt:lpstr>
      <vt:lpstr>Arial</vt:lpstr>
      <vt:lpstr>Courier New</vt:lpstr>
      <vt:lpstr>Nunito</vt:lpstr>
      <vt:lpstr>Lato</vt:lpstr>
      <vt:lpstr>DL</vt:lpstr>
      <vt:lpstr>Deep learning for analysing immune cell interactions</vt:lpstr>
      <vt:lpstr>Motivation</vt:lpstr>
      <vt:lpstr>How can the interaction between immune cells be analysed with deep learning?</vt:lpstr>
      <vt:lpstr>How can the interaction between immune cells be analysed with deep learning?</vt:lpstr>
      <vt:lpstr>What are the aims of this research?</vt:lpstr>
      <vt:lpstr>Illustration</vt:lpstr>
      <vt:lpstr>What was built?</vt:lpstr>
      <vt:lpstr>What is the structure of the autoencoder?</vt:lpstr>
      <vt:lpstr>What is the structure of the regression model?</vt:lpstr>
      <vt:lpstr>How well can we reconstruct images with an autoencoder?</vt:lpstr>
      <vt:lpstr>Can we find an underlying structure in the images of immune cells?</vt:lpstr>
      <vt:lpstr>Can we quantify interaction in unseen images of immune cells?</vt:lpstr>
      <vt:lpstr>Summary</vt:lpstr>
      <vt:lpstr>Future work</vt:lpstr>
      <vt:lpstr>Thank you for your time!</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Deep learning for analysing immune cell interactions</dc:title>
  <dc:subject/>
  <dc:creator/>
  <cp:keywords/>
  <dc:description/>
  <cp:lastModifiedBy>Leonore Papaloizos (student)</cp:lastModifiedBy>
  <cp:revision>13</cp:revision>
  <dcterms:modified xsi:type="dcterms:W3CDTF">2020-04-04T17:53:45Z</dcterms:modified>
  <cp:category/>
</cp:coreProperties>
</file>